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64" r:id="rId9"/>
    <p:sldId id="265" r:id="rId10"/>
    <p:sldId id="262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1F248-4E39-4478-99B3-6E0E07F808D2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F5EA9-F44C-4E45-AAB8-A1A22C38BC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13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65BC-A171-4E6A-972F-A289AB98A5A4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413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A0161387-D220-44AD-98CD-37A98D2FF68B}" type="slidenum">
              <a:rPr lang="ru-RU" altLang="ru-RU">
                <a:latin typeface="Calibri" panose="020F0502020204030204" pitchFamily="34" charset="0"/>
              </a:rPr>
              <a:pPr/>
              <a:t>30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9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3A6F6719-86AB-4F3B-A0AD-866DEB1B7E3F}" type="slidenum">
              <a:rPr lang="ru-RU" altLang="ru-RU">
                <a:latin typeface="Calibri" panose="020F0502020204030204" pitchFamily="34" charset="0"/>
              </a:rPr>
              <a:pPr/>
              <a:t>31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8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D9310F68-9A8A-4847-AB9F-61F3D6AD05B9}" type="slidenum">
              <a:rPr lang="ru-RU" altLang="ru-RU">
                <a:latin typeface="Calibri" panose="020F0502020204030204" pitchFamily="34" charset="0"/>
              </a:rPr>
              <a:pPr/>
              <a:t>22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1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EFA7C5DD-442B-4D75-AAE4-7D86E7DA48B3}" type="slidenum">
              <a:rPr lang="ru-RU" altLang="ru-RU">
                <a:latin typeface="Calibri" panose="020F0502020204030204" pitchFamily="34" charset="0"/>
              </a:rPr>
              <a:pPr/>
              <a:t>23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2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D5EC390-66AE-440E-8912-2A241F1EE0BC}" type="slidenum">
              <a:rPr lang="ru-RU" altLang="ru-RU">
                <a:latin typeface="Calibri" panose="020F0502020204030204" pitchFamily="34" charset="0"/>
              </a:rPr>
              <a:pPr/>
              <a:t>24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77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E4D656D5-41EF-4A67-8973-281A6D66F0FE}" type="slidenum">
              <a:rPr lang="ru-RU" altLang="ru-RU">
                <a:latin typeface="Calibri" panose="020F0502020204030204" pitchFamily="34" charset="0"/>
              </a:rPr>
              <a:pPr/>
              <a:t>25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0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1295298A-C5A6-48BF-AB49-BE4B6CEDADB7}" type="slidenum">
              <a:rPr lang="ru-RU" altLang="ru-RU">
                <a:latin typeface="Calibri" panose="020F0502020204030204" pitchFamily="34" charset="0"/>
              </a:rPr>
              <a:pPr/>
              <a:t>26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21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725F235E-A1C1-490E-ABEB-01BF6C67F148}" type="slidenum">
              <a:rPr lang="ru-RU" altLang="ru-RU">
                <a:latin typeface="Calibri" panose="020F0502020204030204" pitchFamily="34" charset="0"/>
              </a:rPr>
              <a:pPr/>
              <a:t>27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10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5EDB5810-F77B-4259-9ADF-ECF24DFC13C5}" type="slidenum">
              <a:rPr lang="ru-RU" altLang="ru-RU">
                <a:latin typeface="Calibri" panose="020F0502020204030204" pitchFamily="34" charset="0"/>
              </a:rPr>
              <a:pPr/>
              <a:t>28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52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93D2CB6F-7943-4544-84BB-8053A5937790}" type="slidenum">
              <a:rPr lang="ru-RU" altLang="ru-RU">
                <a:latin typeface="Calibri" panose="020F0502020204030204" pitchFamily="34" charset="0"/>
              </a:rPr>
              <a:pPr/>
              <a:t>29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D9AF-B6B9-499C-800F-B55BD93F4A27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25BC-4F50-47D5-8CF8-CAEE61B4F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05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D9AF-B6B9-499C-800F-B55BD93F4A27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25BC-4F50-47D5-8CF8-CAEE61B4F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4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D9AF-B6B9-499C-800F-B55BD93F4A27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25BC-4F50-47D5-8CF8-CAEE61B4F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99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D5ECB09-92F4-4DBB-817C-EC29F7C0DF5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6010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D9AF-B6B9-499C-800F-B55BD93F4A27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25BC-4F50-47D5-8CF8-CAEE61B4F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63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D9AF-B6B9-499C-800F-B55BD93F4A27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25BC-4F50-47D5-8CF8-CAEE61B4F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8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D9AF-B6B9-499C-800F-B55BD93F4A27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25BC-4F50-47D5-8CF8-CAEE61B4F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01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D9AF-B6B9-499C-800F-B55BD93F4A27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25BC-4F50-47D5-8CF8-CAEE61B4F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1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D9AF-B6B9-499C-800F-B55BD93F4A27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25BC-4F50-47D5-8CF8-CAEE61B4F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63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D9AF-B6B9-499C-800F-B55BD93F4A27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25BC-4F50-47D5-8CF8-CAEE61B4F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51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D9AF-B6B9-499C-800F-B55BD93F4A27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25BC-4F50-47D5-8CF8-CAEE61B4F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95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D9AF-B6B9-499C-800F-B55BD93F4A27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25BC-4F50-47D5-8CF8-CAEE61B4F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3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D9AF-B6B9-499C-800F-B55BD93F4A27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25BC-4F50-47D5-8CF8-CAEE61B4F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79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hyperlink" Target="http://www.proshkolu.ru/user/latypowa77/file/1924334/" TargetMode="External"/><Relationship Id="rId3" Type="http://schemas.openxmlformats.org/officeDocument/2006/relationships/hyperlink" Target="http://www.proshkolu.ru/user/valent5/file/2143133/" TargetMode="External"/><Relationship Id="rId7" Type="http://schemas.openxmlformats.org/officeDocument/2006/relationships/hyperlink" Target="http://www.proshkolu.ru/user/sverdlovchanka/file/1568660/" TargetMode="External"/><Relationship Id="rId12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hyperlink" Target="http://www.proshkolu.ru/user/sverdlovchanka/file/1631989/" TargetMode="External"/><Relationship Id="rId5" Type="http://schemas.openxmlformats.org/officeDocument/2006/relationships/hyperlink" Target="http://www.proshkolu.ru/user/valent5/file/2075097/" TargetMode="External"/><Relationship Id="rId10" Type="http://schemas.openxmlformats.org/officeDocument/2006/relationships/image" Target="../media/image18.gif"/><Relationship Id="rId4" Type="http://schemas.openxmlformats.org/officeDocument/2006/relationships/image" Target="../media/image15.gif"/><Relationship Id="rId9" Type="http://schemas.openxmlformats.org/officeDocument/2006/relationships/hyperlink" Target="http://www.proshkolu.ru/user/sverdlovchanka/file/1568638/" TargetMode="External"/><Relationship Id="rId1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1851" y="2967335"/>
            <a:ext cx="8588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Занимательная математика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3380" y="5731099"/>
            <a:ext cx="522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 </a:t>
            </a:r>
            <a:r>
              <a:rPr lang="ru-RU" dirty="0" err="1" smtClean="0"/>
              <a:t>Честнокова</a:t>
            </a:r>
            <a:r>
              <a:rPr lang="ru-RU" dirty="0" smtClean="0"/>
              <a:t> Е. В., учитель МОУ Борисоглебская СОШ №1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на вопрос, каков его  возраст, отвечал, что через 13 лет ему будет в 4 раза больше лет, чем 2 года назад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Николаю?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505" y="3046748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Schoolbook" pitchFamily="18" charset="0"/>
              </a:rPr>
              <a:t>х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Schoolbook" pitchFamily="18" charset="0"/>
              </a:rPr>
              <a:t> + 13 = 4 ∙ (х - 2)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Schoolbook" pitchFamily="18" charset="0"/>
              </a:rPr>
              <a:t> х + 13 = 4х - 8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Schoolbook" pitchFamily="18" charset="0"/>
              </a:rPr>
              <a:t> х – 4х = - 8 - 13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Schoolbook" pitchFamily="18" charset="0"/>
              </a:rPr>
              <a:t> - 3х = - 21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Schoolbook" pitchFamily="18" charset="0"/>
              </a:rPr>
              <a:t> х = 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Schoolbook" pitchFamily="18" charset="0"/>
              </a:rPr>
              <a:t>Ответ : Николаю 7 лет.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791" y="2883891"/>
            <a:ext cx="2877561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Century Schoolbook" pitchFamily="18" charset="0"/>
              </a:rPr>
              <a:t>Часы с боем делают 3 удара за 4 секунды. За сколько секунд они сделают 9 ударов?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0106" y="3929876"/>
            <a:ext cx="79634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FF0000"/>
                </a:solidFill>
                <a:latin typeface="Century Schoolbook" pitchFamily="18" charset="0"/>
              </a:rPr>
              <a:t>Ответ :</a:t>
            </a:r>
          </a:p>
          <a:p>
            <a:pPr lvl="0"/>
            <a:r>
              <a:rPr lang="ru-RU" sz="3600" b="1" dirty="0">
                <a:solidFill>
                  <a:srgbClr val="FF0000"/>
                </a:solidFill>
                <a:latin typeface="Century Schoolbook" pitchFamily="18" charset="0"/>
              </a:rPr>
              <a:t> за 1</a:t>
            </a:r>
            <a:r>
              <a:rPr lang="en-US" sz="3600" b="1" dirty="0">
                <a:solidFill>
                  <a:srgbClr val="FF0000"/>
                </a:solidFill>
                <a:latin typeface="Century Schoolbook" pitchFamily="18" charset="0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Century Schoolbook" pitchFamily="18" charset="0"/>
              </a:rPr>
              <a:t> секунд часы сделают 9 ударов .</a:t>
            </a:r>
          </a:p>
        </p:txBody>
      </p:sp>
    </p:spTree>
    <p:extLst>
      <p:ext uri="{BB962C8B-B14F-4D97-AF65-F5344CB8AC3E}">
        <p14:creationId xmlns:p14="http://schemas.microsoft.com/office/powerpoint/2010/main" val="105934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041" y="275650"/>
            <a:ext cx="11736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гири весят 40 кг. Определи вес самой тяжёлой, если каждая следующая в три раза тяжелее предыдущей.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21"/>
          <p:cNvSpPr>
            <a:spLocks/>
          </p:cNvSpPr>
          <p:nvPr/>
        </p:nvSpPr>
        <p:spPr bwMode="auto">
          <a:xfrm>
            <a:off x="6030872" y="2703564"/>
            <a:ext cx="857256" cy="1189031"/>
          </a:xfrm>
          <a:custGeom>
            <a:avLst/>
            <a:gdLst/>
            <a:ahLst/>
            <a:cxnLst>
              <a:cxn ang="0">
                <a:pos x="272" y="804"/>
              </a:cxn>
              <a:cxn ang="0">
                <a:pos x="98" y="798"/>
              </a:cxn>
              <a:cxn ang="0">
                <a:pos x="20" y="744"/>
              </a:cxn>
              <a:cxn ang="0">
                <a:pos x="2" y="576"/>
              </a:cxn>
              <a:cxn ang="0">
                <a:pos x="20" y="270"/>
              </a:cxn>
              <a:cxn ang="0">
                <a:pos x="122" y="204"/>
              </a:cxn>
              <a:cxn ang="0">
                <a:pos x="164" y="162"/>
              </a:cxn>
              <a:cxn ang="0">
                <a:pos x="104" y="108"/>
              </a:cxn>
              <a:cxn ang="0">
                <a:pos x="80" y="48"/>
              </a:cxn>
              <a:cxn ang="0">
                <a:pos x="158" y="6"/>
              </a:cxn>
              <a:cxn ang="0">
                <a:pos x="315" y="12"/>
              </a:cxn>
              <a:cxn ang="0">
                <a:pos x="422" y="42"/>
              </a:cxn>
              <a:cxn ang="0">
                <a:pos x="422" y="90"/>
              </a:cxn>
              <a:cxn ang="0">
                <a:pos x="356" y="162"/>
              </a:cxn>
              <a:cxn ang="0">
                <a:pos x="392" y="204"/>
              </a:cxn>
              <a:cxn ang="0">
                <a:pos x="494" y="240"/>
              </a:cxn>
              <a:cxn ang="0">
                <a:pos x="518" y="432"/>
              </a:cxn>
              <a:cxn ang="0">
                <a:pos x="519" y="564"/>
              </a:cxn>
              <a:cxn ang="0">
                <a:pos x="502" y="750"/>
              </a:cxn>
              <a:cxn ang="0">
                <a:pos x="434" y="798"/>
              </a:cxn>
              <a:cxn ang="0">
                <a:pos x="284" y="804"/>
              </a:cxn>
            </a:cxnLst>
            <a:rect l="0" t="0" r="r" b="b"/>
            <a:pathLst>
              <a:path w="522" h="808">
                <a:moveTo>
                  <a:pt x="272" y="804"/>
                </a:moveTo>
                <a:cubicBezTo>
                  <a:pt x="243" y="804"/>
                  <a:pt x="140" y="808"/>
                  <a:pt x="98" y="798"/>
                </a:cubicBezTo>
                <a:cubicBezTo>
                  <a:pt x="56" y="788"/>
                  <a:pt x="36" y="781"/>
                  <a:pt x="20" y="744"/>
                </a:cubicBezTo>
                <a:cubicBezTo>
                  <a:pt x="4" y="707"/>
                  <a:pt x="2" y="655"/>
                  <a:pt x="2" y="576"/>
                </a:cubicBezTo>
                <a:cubicBezTo>
                  <a:pt x="2" y="497"/>
                  <a:pt x="0" y="332"/>
                  <a:pt x="20" y="270"/>
                </a:cubicBezTo>
                <a:cubicBezTo>
                  <a:pt x="40" y="208"/>
                  <a:pt x="98" y="222"/>
                  <a:pt x="122" y="204"/>
                </a:cubicBezTo>
                <a:cubicBezTo>
                  <a:pt x="146" y="186"/>
                  <a:pt x="167" y="178"/>
                  <a:pt x="164" y="162"/>
                </a:cubicBezTo>
                <a:cubicBezTo>
                  <a:pt x="161" y="146"/>
                  <a:pt x="118" y="127"/>
                  <a:pt x="104" y="108"/>
                </a:cubicBezTo>
                <a:cubicBezTo>
                  <a:pt x="90" y="89"/>
                  <a:pt x="71" y="65"/>
                  <a:pt x="80" y="48"/>
                </a:cubicBezTo>
                <a:cubicBezTo>
                  <a:pt x="89" y="31"/>
                  <a:pt x="119" y="12"/>
                  <a:pt x="158" y="6"/>
                </a:cubicBezTo>
                <a:cubicBezTo>
                  <a:pt x="197" y="0"/>
                  <a:pt x="271" y="6"/>
                  <a:pt x="315" y="12"/>
                </a:cubicBezTo>
                <a:cubicBezTo>
                  <a:pt x="359" y="18"/>
                  <a:pt x="404" y="29"/>
                  <a:pt x="422" y="42"/>
                </a:cubicBezTo>
                <a:cubicBezTo>
                  <a:pt x="440" y="55"/>
                  <a:pt x="433" y="70"/>
                  <a:pt x="422" y="90"/>
                </a:cubicBezTo>
                <a:cubicBezTo>
                  <a:pt x="411" y="110"/>
                  <a:pt x="361" y="143"/>
                  <a:pt x="356" y="162"/>
                </a:cubicBezTo>
                <a:cubicBezTo>
                  <a:pt x="351" y="181"/>
                  <a:pt x="369" y="191"/>
                  <a:pt x="392" y="204"/>
                </a:cubicBezTo>
                <a:cubicBezTo>
                  <a:pt x="415" y="217"/>
                  <a:pt x="473" y="202"/>
                  <a:pt x="494" y="240"/>
                </a:cubicBezTo>
                <a:cubicBezTo>
                  <a:pt x="515" y="278"/>
                  <a:pt x="514" y="378"/>
                  <a:pt x="518" y="432"/>
                </a:cubicBezTo>
                <a:cubicBezTo>
                  <a:pt x="522" y="486"/>
                  <a:pt x="522" y="511"/>
                  <a:pt x="519" y="564"/>
                </a:cubicBezTo>
                <a:cubicBezTo>
                  <a:pt x="516" y="617"/>
                  <a:pt x="516" y="711"/>
                  <a:pt x="502" y="750"/>
                </a:cubicBezTo>
                <a:cubicBezTo>
                  <a:pt x="488" y="789"/>
                  <a:pt x="470" y="789"/>
                  <a:pt x="434" y="798"/>
                </a:cubicBezTo>
                <a:cubicBezTo>
                  <a:pt x="398" y="807"/>
                  <a:pt x="315" y="803"/>
                  <a:pt x="284" y="804"/>
                </a:cubicBezTo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333333"/>
              </a:gs>
              <a:gs pos="100000">
                <a:schemeClr val="bg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" name="Freeform 21"/>
          <p:cNvSpPr>
            <a:spLocks/>
          </p:cNvSpPr>
          <p:nvPr/>
        </p:nvSpPr>
        <p:spPr bwMode="auto">
          <a:xfrm>
            <a:off x="7326717" y="3860961"/>
            <a:ext cx="704856" cy="981495"/>
          </a:xfrm>
          <a:custGeom>
            <a:avLst/>
            <a:gdLst/>
            <a:ahLst/>
            <a:cxnLst>
              <a:cxn ang="0">
                <a:pos x="272" y="804"/>
              </a:cxn>
              <a:cxn ang="0">
                <a:pos x="98" y="798"/>
              </a:cxn>
              <a:cxn ang="0">
                <a:pos x="20" y="744"/>
              </a:cxn>
              <a:cxn ang="0">
                <a:pos x="2" y="576"/>
              </a:cxn>
              <a:cxn ang="0">
                <a:pos x="20" y="270"/>
              </a:cxn>
              <a:cxn ang="0">
                <a:pos x="122" y="204"/>
              </a:cxn>
              <a:cxn ang="0">
                <a:pos x="164" y="162"/>
              </a:cxn>
              <a:cxn ang="0">
                <a:pos x="104" y="108"/>
              </a:cxn>
              <a:cxn ang="0">
                <a:pos x="80" y="48"/>
              </a:cxn>
              <a:cxn ang="0">
                <a:pos x="158" y="6"/>
              </a:cxn>
              <a:cxn ang="0">
                <a:pos x="315" y="12"/>
              </a:cxn>
              <a:cxn ang="0">
                <a:pos x="422" y="42"/>
              </a:cxn>
              <a:cxn ang="0">
                <a:pos x="422" y="90"/>
              </a:cxn>
              <a:cxn ang="0">
                <a:pos x="356" y="162"/>
              </a:cxn>
              <a:cxn ang="0">
                <a:pos x="392" y="204"/>
              </a:cxn>
              <a:cxn ang="0">
                <a:pos x="494" y="240"/>
              </a:cxn>
              <a:cxn ang="0">
                <a:pos x="518" y="432"/>
              </a:cxn>
              <a:cxn ang="0">
                <a:pos x="519" y="564"/>
              </a:cxn>
              <a:cxn ang="0">
                <a:pos x="502" y="750"/>
              </a:cxn>
              <a:cxn ang="0">
                <a:pos x="434" y="798"/>
              </a:cxn>
              <a:cxn ang="0">
                <a:pos x="284" y="804"/>
              </a:cxn>
            </a:cxnLst>
            <a:rect l="0" t="0" r="r" b="b"/>
            <a:pathLst>
              <a:path w="522" h="808">
                <a:moveTo>
                  <a:pt x="272" y="804"/>
                </a:moveTo>
                <a:cubicBezTo>
                  <a:pt x="243" y="804"/>
                  <a:pt x="140" y="808"/>
                  <a:pt x="98" y="798"/>
                </a:cubicBezTo>
                <a:cubicBezTo>
                  <a:pt x="56" y="788"/>
                  <a:pt x="36" y="781"/>
                  <a:pt x="20" y="744"/>
                </a:cubicBezTo>
                <a:cubicBezTo>
                  <a:pt x="4" y="707"/>
                  <a:pt x="2" y="655"/>
                  <a:pt x="2" y="576"/>
                </a:cubicBezTo>
                <a:cubicBezTo>
                  <a:pt x="2" y="497"/>
                  <a:pt x="0" y="332"/>
                  <a:pt x="20" y="270"/>
                </a:cubicBezTo>
                <a:cubicBezTo>
                  <a:pt x="40" y="208"/>
                  <a:pt x="98" y="222"/>
                  <a:pt x="122" y="204"/>
                </a:cubicBezTo>
                <a:cubicBezTo>
                  <a:pt x="146" y="186"/>
                  <a:pt x="167" y="178"/>
                  <a:pt x="164" y="162"/>
                </a:cubicBezTo>
                <a:cubicBezTo>
                  <a:pt x="161" y="146"/>
                  <a:pt x="118" y="127"/>
                  <a:pt x="104" y="108"/>
                </a:cubicBezTo>
                <a:cubicBezTo>
                  <a:pt x="90" y="89"/>
                  <a:pt x="71" y="65"/>
                  <a:pt x="80" y="48"/>
                </a:cubicBezTo>
                <a:cubicBezTo>
                  <a:pt x="89" y="31"/>
                  <a:pt x="119" y="12"/>
                  <a:pt x="158" y="6"/>
                </a:cubicBezTo>
                <a:cubicBezTo>
                  <a:pt x="197" y="0"/>
                  <a:pt x="271" y="6"/>
                  <a:pt x="315" y="12"/>
                </a:cubicBezTo>
                <a:cubicBezTo>
                  <a:pt x="359" y="18"/>
                  <a:pt x="404" y="29"/>
                  <a:pt x="422" y="42"/>
                </a:cubicBezTo>
                <a:cubicBezTo>
                  <a:pt x="440" y="55"/>
                  <a:pt x="433" y="70"/>
                  <a:pt x="422" y="90"/>
                </a:cubicBezTo>
                <a:cubicBezTo>
                  <a:pt x="411" y="110"/>
                  <a:pt x="361" y="143"/>
                  <a:pt x="356" y="162"/>
                </a:cubicBezTo>
                <a:cubicBezTo>
                  <a:pt x="351" y="181"/>
                  <a:pt x="369" y="191"/>
                  <a:pt x="392" y="204"/>
                </a:cubicBezTo>
                <a:cubicBezTo>
                  <a:pt x="415" y="217"/>
                  <a:pt x="473" y="202"/>
                  <a:pt x="494" y="240"/>
                </a:cubicBezTo>
                <a:cubicBezTo>
                  <a:pt x="515" y="278"/>
                  <a:pt x="514" y="378"/>
                  <a:pt x="518" y="432"/>
                </a:cubicBezTo>
                <a:cubicBezTo>
                  <a:pt x="522" y="486"/>
                  <a:pt x="522" y="511"/>
                  <a:pt x="519" y="564"/>
                </a:cubicBezTo>
                <a:cubicBezTo>
                  <a:pt x="516" y="617"/>
                  <a:pt x="516" y="711"/>
                  <a:pt x="502" y="750"/>
                </a:cubicBezTo>
                <a:cubicBezTo>
                  <a:pt x="488" y="789"/>
                  <a:pt x="470" y="789"/>
                  <a:pt x="434" y="798"/>
                </a:cubicBezTo>
                <a:cubicBezTo>
                  <a:pt x="398" y="807"/>
                  <a:pt x="315" y="803"/>
                  <a:pt x="284" y="804"/>
                </a:cubicBezTo>
              </a:path>
            </a:pathLst>
          </a:custGeom>
          <a:gradFill rotWithShape="1">
            <a:gsLst>
              <a:gs pos="0">
                <a:srgbClr val="EEECE1"/>
              </a:gs>
              <a:gs pos="50000">
                <a:srgbClr val="333333"/>
              </a:gs>
              <a:gs pos="100000">
                <a:srgbClr val="EEECE1"/>
              </a:gs>
            </a:gsLst>
            <a:lin ang="1890000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auto">
          <a:xfrm>
            <a:off x="8770513" y="4677731"/>
            <a:ext cx="485182" cy="721217"/>
          </a:xfrm>
          <a:custGeom>
            <a:avLst/>
            <a:gdLst/>
            <a:ahLst/>
            <a:cxnLst>
              <a:cxn ang="0">
                <a:pos x="272" y="804"/>
              </a:cxn>
              <a:cxn ang="0">
                <a:pos x="98" y="798"/>
              </a:cxn>
              <a:cxn ang="0">
                <a:pos x="20" y="744"/>
              </a:cxn>
              <a:cxn ang="0">
                <a:pos x="2" y="576"/>
              </a:cxn>
              <a:cxn ang="0">
                <a:pos x="20" y="270"/>
              </a:cxn>
              <a:cxn ang="0">
                <a:pos x="122" y="204"/>
              </a:cxn>
              <a:cxn ang="0">
                <a:pos x="164" y="162"/>
              </a:cxn>
              <a:cxn ang="0">
                <a:pos x="104" y="108"/>
              </a:cxn>
              <a:cxn ang="0">
                <a:pos x="80" y="48"/>
              </a:cxn>
              <a:cxn ang="0">
                <a:pos x="158" y="6"/>
              </a:cxn>
              <a:cxn ang="0">
                <a:pos x="315" y="12"/>
              </a:cxn>
              <a:cxn ang="0">
                <a:pos x="422" y="42"/>
              </a:cxn>
              <a:cxn ang="0">
                <a:pos x="422" y="90"/>
              </a:cxn>
              <a:cxn ang="0">
                <a:pos x="356" y="162"/>
              </a:cxn>
              <a:cxn ang="0">
                <a:pos x="392" y="204"/>
              </a:cxn>
              <a:cxn ang="0">
                <a:pos x="494" y="240"/>
              </a:cxn>
              <a:cxn ang="0">
                <a:pos x="518" y="432"/>
              </a:cxn>
              <a:cxn ang="0">
                <a:pos x="519" y="564"/>
              </a:cxn>
              <a:cxn ang="0">
                <a:pos x="502" y="750"/>
              </a:cxn>
              <a:cxn ang="0">
                <a:pos x="434" y="798"/>
              </a:cxn>
              <a:cxn ang="0">
                <a:pos x="284" y="804"/>
              </a:cxn>
            </a:cxnLst>
            <a:rect l="0" t="0" r="r" b="b"/>
            <a:pathLst>
              <a:path w="522" h="808">
                <a:moveTo>
                  <a:pt x="272" y="804"/>
                </a:moveTo>
                <a:cubicBezTo>
                  <a:pt x="243" y="804"/>
                  <a:pt x="140" y="808"/>
                  <a:pt x="98" y="798"/>
                </a:cubicBezTo>
                <a:cubicBezTo>
                  <a:pt x="56" y="788"/>
                  <a:pt x="36" y="781"/>
                  <a:pt x="20" y="744"/>
                </a:cubicBezTo>
                <a:cubicBezTo>
                  <a:pt x="4" y="707"/>
                  <a:pt x="2" y="655"/>
                  <a:pt x="2" y="576"/>
                </a:cubicBezTo>
                <a:cubicBezTo>
                  <a:pt x="2" y="497"/>
                  <a:pt x="0" y="332"/>
                  <a:pt x="20" y="270"/>
                </a:cubicBezTo>
                <a:cubicBezTo>
                  <a:pt x="40" y="208"/>
                  <a:pt x="98" y="222"/>
                  <a:pt x="122" y="204"/>
                </a:cubicBezTo>
                <a:cubicBezTo>
                  <a:pt x="146" y="186"/>
                  <a:pt x="167" y="178"/>
                  <a:pt x="164" y="162"/>
                </a:cubicBezTo>
                <a:cubicBezTo>
                  <a:pt x="161" y="146"/>
                  <a:pt x="118" y="127"/>
                  <a:pt x="104" y="108"/>
                </a:cubicBezTo>
                <a:cubicBezTo>
                  <a:pt x="90" y="89"/>
                  <a:pt x="71" y="65"/>
                  <a:pt x="80" y="48"/>
                </a:cubicBezTo>
                <a:cubicBezTo>
                  <a:pt x="89" y="31"/>
                  <a:pt x="119" y="12"/>
                  <a:pt x="158" y="6"/>
                </a:cubicBezTo>
                <a:cubicBezTo>
                  <a:pt x="197" y="0"/>
                  <a:pt x="271" y="6"/>
                  <a:pt x="315" y="12"/>
                </a:cubicBezTo>
                <a:cubicBezTo>
                  <a:pt x="359" y="18"/>
                  <a:pt x="404" y="29"/>
                  <a:pt x="422" y="42"/>
                </a:cubicBezTo>
                <a:cubicBezTo>
                  <a:pt x="440" y="55"/>
                  <a:pt x="433" y="70"/>
                  <a:pt x="422" y="90"/>
                </a:cubicBezTo>
                <a:cubicBezTo>
                  <a:pt x="411" y="110"/>
                  <a:pt x="361" y="143"/>
                  <a:pt x="356" y="162"/>
                </a:cubicBezTo>
                <a:cubicBezTo>
                  <a:pt x="351" y="181"/>
                  <a:pt x="369" y="191"/>
                  <a:pt x="392" y="204"/>
                </a:cubicBezTo>
                <a:cubicBezTo>
                  <a:pt x="415" y="217"/>
                  <a:pt x="473" y="202"/>
                  <a:pt x="494" y="240"/>
                </a:cubicBezTo>
                <a:cubicBezTo>
                  <a:pt x="515" y="278"/>
                  <a:pt x="514" y="378"/>
                  <a:pt x="518" y="432"/>
                </a:cubicBezTo>
                <a:cubicBezTo>
                  <a:pt x="522" y="486"/>
                  <a:pt x="522" y="511"/>
                  <a:pt x="519" y="564"/>
                </a:cubicBezTo>
                <a:cubicBezTo>
                  <a:pt x="516" y="617"/>
                  <a:pt x="516" y="711"/>
                  <a:pt x="502" y="750"/>
                </a:cubicBezTo>
                <a:cubicBezTo>
                  <a:pt x="488" y="789"/>
                  <a:pt x="470" y="789"/>
                  <a:pt x="434" y="798"/>
                </a:cubicBezTo>
                <a:cubicBezTo>
                  <a:pt x="398" y="807"/>
                  <a:pt x="315" y="803"/>
                  <a:pt x="284" y="804"/>
                </a:cubicBezTo>
              </a:path>
            </a:pathLst>
          </a:custGeom>
          <a:gradFill rotWithShape="1">
            <a:gsLst>
              <a:gs pos="0">
                <a:srgbClr val="EEECE1"/>
              </a:gs>
              <a:gs pos="50000">
                <a:srgbClr val="333333"/>
              </a:gs>
              <a:gs pos="100000">
                <a:srgbClr val="EEECE1"/>
              </a:gs>
            </a:gsLst>
            <a:lin ang="1890000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Freeform 21"/>
          <p:cNvSpPr>
            <a:spLocks/>
          </p:cNvSpPr>
          <p:nvPr/>
        </p:nvSpPr>
        <p:spPr bwMode="auto">
          <a:xfrm>
            <a:off x="9852338" y="5038340"/>
            <a:ext cx="274827" cy="594515"/>
          </a:xfrm>
          <a:custGeom>
            <a:avLst/>
            <a:gdLst/>
            <a:ahLst/>
            <a:cxnLst>
              <a:cxn ang="0">
                <a:pos x="272" y="804"/>
              </a:cxn>
              <a:cxn ang="0">
                <a:pos x="98" y="798"/>
              </a:cxn>
              <a:cxn ang="0">
                <a:pos x="20" y="744"/>
              </a:cxn>
              <a:cxn ang="0">
                <a:pos x="2" y="576"/>
              </a:cxn>
              <a:cxn ang="0">
                <a:pos x="20" y="270"/>
              </a:cxn>
              <a:cxn ang="0">
                <a:pos x="122" y="204"/>
              </a:cxn>
              <a:cxn ang="0">
                <a:pos x="164" y="162"/>
              </a:cxn>
              <a:cxn ang="0">
                <a:pos x="104" y="108"/>
              </a:cxn>
              <a:cxn ang="0">
                <a:pos x="80" y="48"/>
              </a:cxn>
              <a:cxn ang="0">
                <a:pos x="158" y="6"/>
              </a:cxn>
              <a:cxn ang="0">
                <a:pos x="315" y="12"/>
              </a:cxn>
              <a:cxn ang="0">
                <a:pos x="422" y="42"/>
              </a:cxn>
              <a:cxn ang="0">
                <a:pos x="422" y="90"/>
              </a:cxn>
              <a:cxn ang="0">
                <a:pos x="356" y="162"/>
              </a:cxn>
              <a:cxn ang="0">
                <a:pos x="392" y="204"/>
              </a:cxn>
              <a:cxn ang="0">
                <a:pos x="494" y="240"/>
              </a:cxn>
              <a:cxn ang="0">
                <a:pos x="518" y="432"/>
              </a:cxn>
              <a:cxn ang="0">
                <a:pos x="519" y="564"/>
              </a:cxn>
              <a:cxn ang="0">
                <a:pos x="502" y="750"/>
              </a:cxn>
              <a:cxn ang="0">
                <a:pos x="434" y="798"/>
              </a:cxn>
              <a:cxn ang="0">
                <a:pos x="284" y="804"/>
              </a:cxn>
            </a:cxnLst>
            <a:rect l="0" t="0" r="r" b="b"/>
            <a:pathLst>
              <a:path w="522" h="808">
                <a:moveTo>
                  <a:pt x="272" y="804"/>
                </a:moveTo>
                <a:cubicBezTo>
                  <a:pt x="243" y="804"/>
                  <a:pt x="140" y="808"/>
                  <a:pt x="98" y="798"/>
                </a:cubicBezTo>
                <a:cubicBezTo>
                  <a:pt x="56" y="788"/>
                  <a:pt x="36" y="781"/>
                  <a:pt x="20" y="744"/>
                </a:cubicBezTo>
                <a:cubicBezTo>
                  <a:pt x="4" y="707"/>
                  <a:pt x="2" y="655"/>
                  <a:pt x="2" y="576"/>
                </a:cubicBezTo>
                <a:cubicBezTo>
                  <a:pt x="2" y="497"/>
                  <a:pt x="0" y="332"/>
                  <a:pt x="20" y="270"/>
                </a:cubicBezTo>
                <a:cubicBezTo>
                  <a:pt x="40" y="208"/>
                  <a:pt x="98" y="222"/>
                  <a:pt x="122" y="204"/>
                </a:cubicBezTo>
                <a:cubicBezTo>
                  <a:pt x="146" y="186"/>
                  <a:pt x="167" y="178"/>
                  <a:pt x="164" y="162"/>
                </a:cubicBezTo>
                <a:cubicBezTo>
                  <a:pt x="161" y="146"/>
                  <a:pt x="118" y="127"/>
                  <a:pt x="104" y="108"/>
                </a:cubicBezTo>
                <a:cubicBezTo>
                  <a:pt x="90" y="89"/>
                  <a:pt x="71" y="65"/>
                  <a:pt x="80" y="48"/>
                </a:cubicBezTo>
                <a:cubicBezTo>
                  <a:pt x="89" y="31"/>
                  <a:pt x="119" y="12"/>
                  <a:pt x="158" y="6"/>
                </a:cubicBezTo>
                <a:cubicBezTo>
                  <a:pt x="197" y="0"/>
                  <a:pt x="271" y="6"/>
                  <a:pt x="315" y="12"/>
                </a:cubicBezTo>
                <a:cubicBezTo>
                  <a:pt x="359" y="18"/>
                  <a:pt x="404" y="29"/>
                  <a:pt x="422" y="42"/>
                </a:cubicBezTo>
                <a:cubicBezTo>
                  <a:pt x="440" y="55"/>
                  <a:pt x="433" y="70"/>
                  <a:pt x="422" y="90"/>
                </a:cubicBezTo>
                <a:cubicBezTo>
                  <a:pt x="411" y="110"/>
                  <a:pt x="361" y="143"/>
                  <a:pt x="356" y="162"/>
                </a:cubicBezTo>
                <a:cubicBezTo>
                  <a:pt x="351" y="181"/>
                  <a:pt x="369" y="191"/>
                  <a:pt x="392" y="204"/>
                </a:cubicBezTo>
                <a:cubicBezTo>
                  <a:pt x="415" y="217"/>
                  <a:pt x="473" y="202"/>
                  <a:pt x="494" y="240"/>
                </a:cubicBezTo>
                <a:cubicBezTo>
                  <a:pt x="515" y="278"/>
                  <a:pt x="514" y="378"/>
                  <a:pt x="518" y="432"/>
                </a:cubicBezTo>
                <a:cubicBezTo>
                  <a:pt x="522" y="486"/>
                  <a:pt x="522" y="511"/>
                  <a:pt x="519" y="564"/>
                </a:cubicBezTo>
                <a:cubicBezTo>
                  <a:pt x="516" y="617"/>
                  <a:pt x="516" y="711"/>
                  <a:pt x="502" y="750"/>
                </a:cubicBezTo>
                <a:cubicBezTo>
                  <a:pt x="488" y="789"/>
                  <a:pt x="470" y="789"/>
                  <a:pt x="434" y="798"/>
                </a:cubicBezTo>
                <a:cubicBezTo>
                  <a:pt x="398" y="807"/>
                  <a:pt x="315" y="803"/>
                  <a:pt x="284" y="804"/>
                </a:cubicBezTo>
              </a:path>
            </a:pathLst>
          </a:custGeom>
          <a:gradFill rotWithShape="1">
            <a:gsLst>
              <a:gs pos="0">
                <a:srgbClr val="EEECE1"/>
              </a:gs>
              <a:gs pos="50000">
                <a:srgbClr val="333333"/>
              </a:gs>
              <a:gs pos="100000">
                <a:srgbClr val="EEECE1"/>
              </a:gs>
            </a:gsLst>
            <a:lin ang="1890000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7023" y="4877194"/>
            <a:ext cx="67945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Ответ : 27 кг  .  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9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8941" y="1"/>
            <a:ext cx="11771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003300"/>
                </a:solidFill>
                <a:latin typeface="Century Schoolbook" pitchFamily="18" charset="0"/>
              </a:defRPr>
            </a:lvl1pPr>
          </a:lstStyle>
          <a:p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13 одинаковых  квадратов. Как из них составить 2 квадрата?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6857" y="163467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6858" y="3933057"/>
            <a:ext cx="84136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sz="3600" b="1" dirty="0">
                <a:solidFill>
                  <a:srgbClr val="008000"/>
                </a:solidFill>
                <a:latin typeface="Century Schoolbook" pitchFamily="18" charset="0"/>
              </a:rPr>
              <a:t>Решение :</a:t>
            </a:r>
          </a:p>
          <a:p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03151" y="1623465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03151" y="306234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501838" y="306234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00398" y="165223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01012" y="2328375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51680" y="235743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102404" y="165252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953125" y="235743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831268" y="306234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651117" y="235743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509958" y="165223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360679" y="235714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110178" y="306234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24625" y="4993914"/>
            <a:ext cx="857128" cy="78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75346" y="5000636"/>
            <a:ext cx="857128" cy="78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634918" y="595801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477516" y="595801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9328238" y="5958429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635755" y="5267027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477517" y="5267027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328239" y="5267027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381752" y="5715016"/>
            <a:ext cx="857256" cy="715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8453455" y="4572008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291967" y="4572008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644451" y="4572008"/>
            <a:ext cx="857128" cy="715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524497" y="5675955"/>
            <a:ext cx="874272" cy="753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375" y="0"/>
            <a:ext cx="11698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показывают  11 часов . Через сколько минут минутная стрелка догонит часовую?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467" y="2645363"/>
            <a:ext cx="113892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: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Минутная стрелка догонит часовую в 12 часов, а сейчас 11 часов. Значит, произойдёт это через  60 минут .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487" y="180601"/>
            <a:ext cx="120417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пяти точек никакие три не лежат на одной прямой . Сколько различных треугольников с вершинами в этих точках можно построить?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687909" y="2456608"/>
            <a:ext cx="2550017" cy="1162356"/>
            <a:chOff x="2325094" y="2636912"/>
            <a:chExt cx="1742850" cy="673224"/>
          </a:xfrm>
        </p:grpSpPr>
        <p:sp>
          <p:nvSpPr>
            <p:cNvPr id="4" name="Овал 3"/>
            <p:cNvSpPr/>
            <p:nvPr/>
          </p:nvSpPr>
          <p:spPr>
            <a:xfrm>
              <a:off x="2555776" y="2636912"/>
              <a:ext cx="72008" cy="7200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3995936" y="3238128"/>
              <a:ext cx="72008" cy="7200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2325094" y="3238128"/>
              <a:ext cx="72008" cy="7200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707904" y="2636912"/>
              <a:ext cx="72008" cy="7200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203848" y="3124018"/>
              <a:ext cx="72008" cy="7200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3487" y="3045563"/>
            <a:ext cx="3547673" cy="1951439"/>
            <a:chOff x="2325094" y="4539513"/>
            <a:chExt cx="1814858" cy="796414"/>
          </a:xfrm>
        </p:grpSpPr>
        <p:sp>
          <p:nvSpPr>
            <p:cNvPr id="10" name="Овал 9"/>
            <p:cNvSpPr/>
            <p:nvPr/>
          </p:nvSpPr>
          <p:spPr>
            <a:xfrm>
              <a:off x="2555776" y="4539513"/>
              <a:ext cx="72008" cy="72008"/>
            </a:xfrm>
            <a:prstGeom prst="ellipse">
              <a:avLst/>
            </a:prstGeom>
            <a:solidFill>
              <a:srgbClr val="4F81BD"/>
            </a:solidFill>
            <a:ln w="381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25094" y="5263919"/>
              <a:ext cx="72008" cy="72008"/>
            </a:xfrm>
            <a:prstGeom prst="ellipse">
              <a:avLst/>
            </a:prstGeom>
            <a:solidFill>
              <a:srgbClr val="4F81BD"/>
            </a:solidFill>
            <a:ln w="381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4067944" y="5229200"/>
              <a:ext cx="72008" cy="72008"/>
            </a:xfrm>
            <a:prstGeom prst="ellipse">
              <a:avLst/>
            </a:prstGeom>
            <a:solidFill>
              <a:srgbClr val="4F81BD"/>
            </a:solidFill>
            <a:ln w="381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707904" y="4587322"/>
              <a:ext cx="72008" cy="72008"/>
            </a:xfrm>
            <a:prstGeom prst="ellipse">
              <a:avLst/>
            </a:prstGeom>
            <a:solidFill>
              <a:srgbClr val="4F81BD"/>
            </a:solidFill>
            <a:ln w="381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03848" y="4932795"/>
              <a:ext cx="72008" cy="72008"/>
            </a:xfrm>
            <a:prstGeom prst="ellipse">
              <a:avLst/>
            </a:prstGeom>
            <a:solidFill>
              <a:srgbClr val="4F81BD"/>
            </a:solidFill>
            <a:ln w="381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Прямая соединительная линия 14"/>
            <p:cNvCxnSpPr>
              <a:stCxn id="11" idx="0"/>
              <a:endCxn id="10" idx="1"/>
            </p:cNvCxnSpPr>
            <p:nvPr/>
          </p:nvCxnSpPr>
          <p:spPr>
            <a:xfrm flipV="1">
              <a:off x="2361098" y="4550058"/>
              <a:ext cx="205223" cy="713861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" name="Прямая соединительная линия 15"/>
            <p:cNvCxnSpPr>
              <a:stCxn id="13" idx="6"/>
              <a:endCxn id="11" idx="7"/>
            </p:cNvCxnSpPr>
            <p:nvPr/>
          </p:nvCxnSpPr>
          <p:spPr>
            <a:xfrm flipH="1">
              <a:off x="2386557" y="4623326"/>
              <a:ext cx="1393355" cy="651138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7" name="Прямая соединительная линия 16"/>
            <p:cNvCxnSpPr>
              <a:stCxn id="14" idx="0"/>
              <a:endCxn id="11" idx="7"/>
            </p:cNvCxnSpPr>
            <p:nvPr/>
          </p:nvCxnSpPr>
          <p:spPr>
            <a:xfrm flipH="1">
              <a:off x="2386557" y="4932795"/>
              <a:ext cx="853295" cy="341669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" name="Прямая соединительная линия 17"/>
            <p:cNvCxnSpPr>
              <a:stCxn id="12" idx="0"/>
              <a:endCxn id="11" idx="1"/>
            </p:cNvCxnSpPr>
            <p:nvPr/>
          </p:nvCxnSpPr>
          <p:spPr>
            <a:xfrm flipH="1">
              <a:off x="2335639" y="5229200"/>
              <a:ext cx="1768309" cy="45264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" name="Прямая соединительная линия 18"/>
            <p:cNvCxnSpPr>
              <a:stCxn id="10" idx="1"/>
              <a:endCxn id="14" idx="6"/>
            </p:cNvCxnSpPr>
            <p:nvPr/>
          </p:nvCxnSpPr>
          <p:spPr>
            <a:xfrm>
              <a:off x="2566321" y="4550058"/>
              <a:ext cx="709535" cy="418741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0" name="Прямая соединительная линия 19"/>
            <p:cNvCxnSpPr>
              <a:stCxn id="13" idx="6"/>
              <a:endCxn id="10" idx="1"/>
            </p:cNvCxnSpPr>
            <p:nvPr/>
          </p:nvCxnSpPr>
          <p:spPr>
            <a:xfrm flipH="1" flipV="1">
              <a:off x="2566321" y="4550058"/>
              <a:ext cx="1213591" cy="73268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1" name="Прямая соединительная линия 20"/>
            <p:cNvCxnSpPr>
              <a:stCxn id="13" idx="6"/>
              <a:endCxn id="14" idx="1"/>
            </p:cNvCxnSpPr>
            <p:nvPr/>
          </p:nvCxnSpPr>
          <p:spPr>
            <a:xfrm flipH="1">
              <a:off x="3214393" y="4623326"/>
              <a:ext cx="565519" cy="320014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707904" y="4639859"/>
              <a:ext cx="396044" cy="677882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3" name="Прямая соединительная линия 22"/>
            <p:cNvCxnSpPr>
              <a:stCxn id="12" idx="6"/>
              <a:endCxn id="14" idx="1"/>
            </p:cNvCxnSpPr>
            <p:nvPr/>
          </p:nvCxnSpPr>
          <p:spPr>
            <a:xfrm flipH="1" flipV="1">
              <a:off x="3214393" y="4943340"/>
              <a:ext cx="925559" cy="321864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4" name="Прямая соединительная линия 23"/>
            <p:cNvCxnSpPr>
              <a:stCxn id="10" idx="2"/>
              <a:endCxn id="12" idx="6"/>
            </p:cNvCxnSpPr>
            <p:nvPr/>
          </p:nvCxnSpPr>
          <p:spPr>
            <a:xfrm>
              <a:off x="2555776" y="4575517"/>
              <a:ext cx="1584176" cy="689687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25" name="Прямоугольник 24"/>
          <p:cNvSpPr/>
          <p:nvPr/>
        </p:nvSpPr>
        <p:spPr>
          <a:xfrm>
            <a:off x="4793266" y="496071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4000" b="1" dirty="0">
                <a:solidFill>
                  <a:srgbClr val="008000"/>
                </a:solidFill>
                <a:latin typeface="Century Schoolbook" pitchFamily="18" charset="0"/>
              </a:rPr>
              <a:t>Ответ :</a:t>
            </a:r>
            <a:r>
              <a:rPr lang="ru-RU" sz="4000" b="1" dirty="0">
                <a:solidFill>
                  <a:srgbClr val="006600"/>
                </a:solidFill>
                <a:latin typeface="Century Schoolbook" pitchFamily="18" charset="0"/>
              </a:rPr>
              <a:t>  12 треугольников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0526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042" y="16574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dirty="0">
                <a:latin typeface="Century Schoolbook" pitchFamily="18" charset="0"/>
              </a:rPr>
              <a:t>Сколько отрезков на чертеже ?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327042" y="3344683"/>
            <a:ext cx="7143800" cy="1146397"/>
            <a:chOff x="1643042" y="3357562"/>
            <a:chExt cx="7143800" cy="1146397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643042" y="3500438"/>
              <a:ext cx="7143800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2214546" y="3500438"/>
              <a:ext cx="285752" cy="0"/>
            </a:xfrm>
            <a:prstGeom prst="line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3214678" y="3500438"/>
              <a:ext cx="285752" cy="0"/>
            </a:xfrm>
            <a:prstGeom prst="line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4357686" y="3500438"/>
              <a:ext cx="285752" cy="0"/>
            </a:xfrm>
            <a:prstGeom prst="line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5429256" y="3500438"/>
              <a:ext cx="285752" cy="0"/>
            </a:xfrm>
            <a:prstGeom prst="line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6500826" y="3500438"/>
              <a:ext cx="285752" cy="0"/>
            </a:xfrm>
            <a:prstGeom prst="line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" name="TextBox 9"/>
            <p:cNvSpPr txBox="1"/>
            <p:nvPr/>
          </p:nvSpPr>
          <p:spPr>
            <a:xfrm>
              <a:off x="2143108" y="3857628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Schoolbook" pitchFamily="18" charset="0"/>
                </a:rPr>
                <a:t>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1802" y="3857628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Schoolbook" pitchFamily="18" charset="0"/>
                </a:rPr>
                <a:t>В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43372" y="3857628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Schoolbook" pitchFamily="18" charset="0"/>
                </a:rPr>
                <a:t>С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86380" y="3857628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Schoolbook" pitchFamily="18" charset="0"/>
                </a:rPr>
                <a:t>D</a:t>
              </a:r>
              <a:endPara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57950" y="3857628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Schoolbook" pitchFamily="18" charset="0"/>
                </a:rPr>
                <a:t>Е</a:t>
              </a:r>
            </a:p>
          </p:txBody>
        </p:sp>
      </p:grpSp>
      <p:pic>
        <p:nvPicPr>
          <p:cNvPr id="15" name="Picture 3" descr="AMCONF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46" y="1915923"/>
            <a:ext cx="1845927" cy="314327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741751" y="5794351"/>
            <a:ext cx="5522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entury Schoolbook" pitchFamily="18" charset="0"/>
              </a:rPr>
              <a:t>Ответ : </a:t>
            </a:r>
            <a:r>
              <a:rPr lang="en-US" sz="4000" b="1" dirty="0" smtClean="0">
                <a:solidFill>
                  <a:srgbClr val="FF0000"/>
                </a:solidFill>
                <a:latin typeface="Century Schoolbook" pitchFamily="18" charset="0"/>
              </a:rPr>
              <a:t>10</a:t>
            </a:r>
            <a:r>
              <a:rPr lang="ru-RU" sz="4000" b="1" dirty="0" smtClean="0">
                <a:solidFill>
                  <a:srgbClr val="FF0000"/>
                </a:solidFill>
                <a:latin typeface="Century Schoolbook" pitchFamily="18" charset="0"/>
              </a:rPr>
              <a:t> отрезков </a:t>
            </a:r>
            <a:endParaRPr lang="ru-RU" sz="40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86519"/>
            <a:ext cx="1219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комнате сидят несколько кошек и 6 собак. Кошачьих лап вдвое больше, чем собачьих носов.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кошек в комнате ?</a:t>
            </a:r>
          </a:p>
          <a:p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  <a:p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  <a:p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6132" y="5297721"/>
            <a:ext cx="699854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entury Schoolbook" pitchFamily="18" charset="0"/>
              </a:rPr>
              <a:t>Ответ :</a:t>
            </a:r>
            <a:endParaRPr lang="ru-RU" sz="4000" b="1" dirty="0">
              <a:solidFill>
                <a:srgbClr val="FF0000"/>
              </a:solidFill>
              <a:latin typeface="Century Schoolbook" pitchFamily="18" charset="0"/>
            </a:endParaRPr>
          </a:p>
          <a:p>
            <a:r>
              <a:rPr lang="ru-RU" sz="4000" b="1" dirty="0">
                <a:solidFill>
                  <a:srgbClr val="006600"/>
                </a:solidFill>
                <a:latin typeface="Century Schoolbook" pitchFamily="18" charset="0"/>
              </a:rPr>
              <a:t>                   </a:t>
            </a:r>
            <a:r>
              <a:rPr lang="ru-RU" sz="4000" b="1" dirty="0">
                <a:solidFill>
                  <a:srgbClr val="FF0000"/>
                </a:solidFill>
                <a:latin typeface="Century Schoolbook" pitchFamily="18" charset="0"/>
              </a:rPr>
              <a:t>3 кошки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2662" y="3929067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Решение:</a:t>
            </a:r>
          </a:p>
          <a:p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Если собак  - 6, то кошачьих лап – 12. Значит, всего кошек – 3.</a:t>
            </a:r>
          </a:p>
        </p:txBody>
      </p:sp>
      <p:pic>
        <p:nvPicPr>
          <p:cNvPr id="6" name="Picture 34" descr="Черный кот - Валентина Вениаминовна Королева">
            <a:hlinkClick r:id="rId3" tooltip="далее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61" y="1714489"/>
            <a:ext cx="1190625" cy="1581151"/>
          </a:xfrm>
          <a:prstGeom prst="rect">
            <a:avLst/>
          </a:prstGeom>
          <a:noFill/>
        </p:spPr>
      </p:pic>
      <p:pic>
        <p:nvPicPr>
          <p:cNvPr id="9" name="Picture 26" descr="Мне хорошо! - Валентина Вениаминовна Королева">
            <a:hlinkClick r:id="rId5" tooltip="далее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82149" y="1428737"/>
            <a:ext cx="1152525" cy="1295401"/>
          </a:xfrm>
          <a:prstGeom prst="rect">
            <a:avLst/>
          </a:prstGeom>
          <a:noFill/>
        </p:spPr>
      </p:pic>
      <p:pic>
        <p:nvPicPr>
          <p:cNvPr id="11" name="Picture 6" descr="Без названия - Людмила Александровна Антонова">
            <a:hlinkClick r:id="rId7" tooltip="далее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52596" y="2357430"/>
            <a:ext cx="914400" cy="1019176"/>
          </a:xfrm>
          <a:prstGeom prst="rect">
            <a:avLst/>
          </a:prstGeom>
          <a:noFill/>
        </p:spPr>
      </p:pic>
      <p:pic>
        <p:nvPicPr>
          <p:cNvPr id="12" name="Picture 6" descr="Без названия - Людмила Александровна Антонова">
            <a:hlinkClick r:id="rId7" tooltip="далее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52662" y="2428868"/>
            <a:ext cx="914400" cy="1019176"/>
          </a:xfrm>
          <a:prstGeom prst="rect">
            <a:avLst/>
          </a:prstGeom>
          <a:noFill/>
        </p:spPr>
      </p:pic>
      <p:pic>
        <p:nvPicPr>
          <p:cNvPr id="13" name="Picture 8" descr="Без названия - Людмила Александровна Антонова">
            <a:hlinkClick r:id="rId9" tooltip="далее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52728" y="1857364"/>
            <a:ext cx="1626120" cy="2057396"/>
          </a:xfrm>
          <a:prstGeom prst="rect">
            <a:avLst/>
          </a:prstGeom>
          <a:noFill/>
        </p:spPr>
      </p:pic>
      <p:pic>
        <p:nvPicPr>
          <p:cNvPr id="14" name="Picture 8" descr="Без названия - Людмила Александровна Антонова">
            <a:hlinkClick r:id="rId9" tooltip="далее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24298" y="2071678"/>
            <a:ext cx="1333494" cy="1687160"/>
          </a:xfrm>
          <a:prstGeom prst="rect">
            <a:avLst/>
          </a:prstGeom>
          <a:noFill/>
        </p:spPr>
      </p:pic>
      <p:pic>
        <p:nvPicPr>
          <p:cNvPr id="15" name="Picture 10" descr="Без названия - Людмила Александровна Антонова">
            <a:hlinkClick r:id="rId11" tooltip="далее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38745" y="2071678"/>
            <a:ext cx="904875" cy="942976"/>
          </a:xfrm>
          <a:prstGeom prst="rect">
            <a:avLst/>
          </a:prstGeom>
          <a:noFill/>
        </p:spPr>
      </p:pic>
      <p:pic>
        <p:nvPicPr>
          <p:cNvPr id="16" name="Picture 10" descr="Без названия - Людмила Александровна Антонова">
            <a:hlinkClick r:id="rId11" tooltip="далее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95869" y="3143248"/>
            <a:ext cx="904875" cy="942976"/>
          </a:xfrm>
          <a:prstGeom prst="rect">
            <a:avLst/>
          </a:prstGeom>
          <a:noFill/>
        </p:spPr>
      </p:pic>
      <p:pic>
        <p:nvPicPr>
          <p:cNvPr id="17" name="Picture 6" descr="Без названия - Ирина Владимировна Латыпова">
            <a:hlinkClick r:id="rId13" tooltip="далее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67768" y="2643183"/>
            <a:ext cx="952500" cy="114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8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346" y="242609"/>
            <a:ext cx="11311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 и Саша подсчитывали, сколько дней в четырёх годах, следующих друг за другом. У Вани получилось 1460 дней, а у Саши - 1461 день. Кто из мальчиков посчитал неправильно?</a:t>
            </a:r>
            <a:endParaRPr lang="ru-RU" alt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346" y="4062352"/>
            <a:ext cx="1158240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Известно, что раз в четыре года бывает високосный год, в котором 366 дней. Ваня не посчитал его. Поэтому у него вышло неправильно.</a:t>
            </a:r>
            <a:endParaRPr lang="ru-RU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12" y="126699"/>
            <a:ext cx="116854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15, 8, 5, 13 лет. Их имена Ваня, Оля, Витя, Гена. Сколько лет каждому из них, если один мальчик ходит в детский сад, Ваня старше Оли, если сложить возраст Вани и Вити, число будет делиться на 3.</a:t>
            </a:r>
            <a:endParaRPr lang="ru-RU" altLang="ru-RU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363" y="4042455"/>
            <a:ext cx="10590727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детский сад ходит Витя ему 5 лет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Ване 13 лет 13 + 5 = 18(делится на 3)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 – 8 (Ваня старше Оли)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 – 15 лет</a:t>
            </a: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354"/>
            <a:ext cx="5997262" cy="1071563"/>
          </a:xfrm>
        </p:spPr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Подводная арифметика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8693" y="1316866"/>
            <a:ext cx="5185893" cy="2469523"/>
          </a:xfrm>
        </p:spPr>
        <p:txBody>
          <a:bodyPr>
            <a:normAutofit/>
          </a:bodyPr>
          <a:lstStyle/>
          <a:p>
            <a:r>
              <a:rPr lang="ru-RU" altLang="ru-RU" sz="3200" b="1" dirty="0"/>
              <a:t>Детёныш голубого кита выпивает за день 600 л молока. Сколько молока выпьет такой малыш за месяц (30 дней)?</a:t>
            </a:r>
          </a:p>
        </p:txBody>
      </p:sp>
      <p:pic>
        <p:nvPicPr>
          <p:cNvPr id="3078" name="Picture 6" descr="030303_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9893" y="0"/>
            <a:ext cx="5482107" cy="361810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030303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63" y="3512932"/>
            <a:ext cx="4915437" cy="32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6058" y="4831297"/>
            <a:ext cx="51585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Ответ: 18 000 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373" y="165335"/>
            <a:ext cx="118013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двух крышах сидели 16 голубей. После того как с первой на вторую крышу перелетели 5 голубей, а со второй на первую 2 голубя, на обеих крышах голубей стало поровну. Сколько голубей на каждой крыше было сначала?</a:t>
            </a:r>
            <a:endParaRPr lang="ru-RU" altLang="ru-RU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891" y="2974404"/>
            <a:ext cx="9985421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16 : 2 = 8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8 - 2 = 6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6 + 5 = 11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16 - 11 = 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на первой было 11, на второй 5.</a:t>
            </a:r>
            <a:endParaRPr lang="ru-RU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1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бусы с ответами 4 класс - Большой архив кни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4" y="589588"/>
            <a:ext cx="11807930" cy="433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21153" y="5367496"/>
            <a:ext cx="2427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кисточка</a:t>
            </a:r>
          </a:p>
        </p:txBody>
      </p:sp>
    </p:spTree>
    <p:extLst>
      <p:ext uri="{BB962C8B-B14F-4D97-AF65-F5344CB8AC3E}">
        <p14:creationId xmlns:p14="http://schemas.microsoft.com/office/powerpoint/2010/main" val="123153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бусы в картинках с ответами для 1-4 клас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2" y="429279"/>
            <a:ext cx="11552349" cy="503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896225" y="5373689"/>
            <a:ext cx="1409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 sz="4000" b="1" dirty="0">
                <a:solidFill>
                  <a:schemeClr val="tx2"/>
                </a:solidFill>
              </a:rPr>
              <a:t>клей</a:t>
            </a:r>
          </a:p>
        </p:txBody>
      </p:sp>
    </p:spTree>
    <p:extLst>
      <p:ext uri="{BB962C8B-B14F-4D97-AF65-F5344CB8AC3E}">
        <p14:creationId xmlns:p14="http://schemas.microsoft.com/office/powerpoint/2010/main" val="39827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бусы в картинках с ответами для 1-4 клас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3639"/>
            <a:ext cx="12192000" cy="417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680325" y="5445126"/>
            <a:ext cx="208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 sz="4000" b="1" dirty="0">
                <a:solidFill>
                  <a:schemeClr val="tx2"/>
                </a:solidFill>
              </a:rPr>
              <a:t> краски</a:t>
            </a:r>
          </a:p>
        </p:txBody>
      </p:sp>
    </p:spTree>
    <p:extLst>
      <p:ext uri="{BB962C8B-B14F-4D97-AF65-F5344CB8AC3E}">
        <p14:creationId xmlns:p14="http://schemas.microsoft.com/office/powerpoint/2010/main" val="25711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Ребусы в картинках с ответами для 1-4 клас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58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2483" y="5828698"/>
            <a:ext cx="1646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 sz="4000" b="1" dirty="0">
                <a:solidFill>
                  <a:schemeClr val="tx2"/>
                </a:solidFill>
              </a:rPr>
              <a:t>ручка</a:t>
            </a:r>
          </a:p>
        </p:txBody>
      </p:sp>
    </p:spTree>
    <p:extLst>
      <p:ext uri="{BB962C8B-B14F-4D97-AF65-F5344CB8AC3E}">
        <p14:creationId xmlns:p14="http://schemas.microsoft.com/office/powerpoint/2010/main" val="197561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751763" y="5445126"/>
            <a:ext cx="2279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 sz="4000" b="1" dirty="0">
                <a:solidFill>
                  <a:schemeClr val="tx2"/>
                </a:solidFill>
              </a:rPr>
              <a:t>циркуль</a:t>
            </a:r>
          </a:p>
        </p:txBody>
      </p:sp>
      <p:pic>
        <p:nvPicPr>
          <p:cNvPr id="37890" name="Picture 2" descr="Ребусы с ответами 4 класс - Большой архив кни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" y="618184"/>
            <a:ext cx="12160811" cy="452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2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824788" y="5516564"/>
            <a:ext cx="2386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 sz="4000" b="1" dirty="0">
                <a:solidFill>
                  <a:schemeClr val="tx2"/>
                </a:solidFill>
              </a:rPr>
              <a:t>обложка</a:t>
            </a:r>
          </a:p>
        </p:txBody>
      </p:sp>
      <p:pic>
        <p:nvPicPr>
          <p:cNvPr id="35842" name="Picture 2" descr="Ребусы в картинках с ответами для 1-4 клас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265"/>
            <a:ext cx="12192000" cy="430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09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бусы в картинках с ответами для 1-4 клас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05"/>
            <a:ext cx="12192000" cy="526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535612" y="5867580"/>
            <a:ext cx="112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 sz="4000" b="1" dirty="0">
                <a:solidFill>
                  <a:schemeClr val="tx2"/>
                </a:solidFill>
              </a:rPr>
              <a:t>мел</a:t>
            </a:r>
          </a:p>
        </p:txBody>
      </p:sp>
    </p:spTree>
    <p:extLst>
      <p:ext uri="{BB962C8B-B14F-4D97-AF65-F5344CB8AC3E}">
        <p14:creationId xmlns:p14="http://schemas.microsoft.com/office/powerpoint/2010/main" val="18500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587622" y="5493847"/>
            <a:ext cx="1608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 sz="4000" b="1" dirty="0">
                <a:solidFill>
                  <a:schemeClr val="tx2"/>
                </a:solidFill>
              </a:rPr>
              <a:t>доска</a:t>
            </a:r>
          </a:p>
        </p:txBody>
      </p:sp>
      <p:pic>
        <p:nvPicPr>
          <p:cNvPr id="48130" name="Picture 2" descr="Ребусы в картинках с ответами для 1-4 клас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190"/>
            <a:ext cx="12192000" cy="463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33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4332" y="2298679"/>
            <a:ext cx="2316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 sz="4000" b="1" dirty="0">
                <a:solidFill>
                  <a:schemeClr val="tx2"/>
                </a:solidFill>
              </a:rPr>
              <a:t>учебник</a:t>
            </a:r>
          </a:p>
        </p:txBody>
      </p:sp>
      <p:pic>
        <p:nvPicPr>
          <p:cNvPr id="46082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72" y="90152"/>
            <a:ext cx="3988134" cy="682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72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09-008-Delfiny-kotorye-obychno-uchastvujut-v-predstavlenijakh-nazyvajuts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105" y="1847470"/>
            <a:ext cx="5946829" cy="35874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48934" y="1089981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Дельфины выпрыгивают из воды, чтобы увеличить скорость движения. При скорости 300 м/мин увеличивает её ещё на 3м/сек. Какой скорости достигнет дельфин, выпрыгнув из воды за 2 мин 3 раза?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0525" y="5645813"/>
            <a:ext cx="5186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Ответ: 309 м/сек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685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171"/>
            <a:ext cx="12192000" cy="44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104551" y="5705744"/>
            <a:ext cx="2528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 sz="4000" b="1" dirty="0">
                <a:solidFill>
                  <a:schemeClr val="tx2"/>
                </a:solidFill>
              </a:rPr>
              <a:t>угольник</a:t>
            </a:r>
          </a:p>
        </p:txBody>
      </p:sp>
    </p:spTree>
    <p:extLst>
      <p:ext uri="{BB962C8B-B14F-4D97-AF65-F5344CB8AC3E}">
        <p14:creationId xmlns:p14="http://schemas.microsoft.com/office/powerpoint/2010/main" val="32584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958"/>
            <a:ext cx="12192000" cy="516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114144" y="5795896"/>
            <a:ext cx="1703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 sz="4000" b="1" dirty="0">
                <a:solidFill>
                  <a:schemeClr val="tx2"/>
                </a:solidFill>
              </a:rPr>
              <a:t>счёты</a:t>
            </a:r>
          </a:p>
        </p:txBody>
      </p:sp>
    </p:spTree>
    <p:extLst>
      <p:ext uri="{BB962C8B-B14F-4D97-AF65-F5344CB8AC3E}">
        <p14:creationId xmlns:p14="http://schemas.microsoft.com/office/powerpoint/2010/main" val="38639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216737334_crab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9604" y="515155"/>
            <a:ext cx="4572000" cy="26606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604" y="3680186"/>
            <a:ext cx="4572396" cy="29202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6772" y="235614"/>
            <a:ext cx="66626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3600" dirty="0">
                <a:solidFill>
                  <a:srgbClr val="000000"/>
                </a:solidFill>
                <a:latin typeface="Arial"/>
              </a:rPr>
              <a:t>Крабы имеют целых шесть пар челюстей, которыми перерабатывают всё, что им попадётся – от мусора до мелких рыбёшек. 6 пар – сколько же это?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0595" y="5266317"/>
            <a:ext cx="59350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Ответ: 12 челюстей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od_Seafood_Big_Crab_01206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65" y="0"/>
            <a:ext cx="88608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99"/>
            <a:ext cx="4718713" cy="26641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4498"/>
            <a:ext cx="4718713" cy="29202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94986" y="30140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Морское животное </a:t>
            </a:r>
            <a:r>
              <a:rPr lang="ru-RU" sz="3200" b="1" u="sng" dirty="0" smtClean="0"/>
              <a:t>нарвал</a:t>
            </a:r>
            <a:r>
              <a:rPr lang="ru-RU" sz="3200" b="1" dirty="0" smtClean="0"/>
              <a:t> имеет лишь один зуб длиной 3 м. В старину за один такой зуб давали 3 т чистого серебра. Сколько килограммов серебра приходилось на 1 м зуба?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68719" y="4944345"/>
            <a:ext cx="49485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Ответ: 1 тонна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8eac5486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5284" y="153786"/>
            <a:ext cx="4608512" cy="2952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083" y="3775582"/>
            <a:ext cx="4718713" cy="27068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8288" y="70683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600" b="1" dirty="0" smtClean="0"/>
              <a:t>Черепаха-атлант весила столько же, сколько весят 60 человек (средний вес человека 70 кг). Какова была масса этого гиганта?</a:t>
            </a:r>
            <a:endParaRPr lang="ru-RU" alt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770" y="4744290"/>
            <a:ext cx="6481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Ответ: 4200 килограммов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374" y="247177"/>
            <a:ext cx="118657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003300"/>
                </a:solidFill>
                <a:latin typeface="Century Schoolbook" pitchFamily="18" charset="0"/>
              </a:rPr>
              <a:t>Сумма вычитаемого</a:t>
            </a:r>
            <a:r>
              <a:rPr lang="en-US" sz="3200" b="1" dirty="0">
                <a:solidFill>
                  <a:srgbClr val="003300"/>
                </a:solidFill>
                <a:latin typeface="Century Schoolbook" pitchFamily="18" charset="0"/>
              </a:rPr>
              <a:t>, </a:t>
            </a:r>
            <a:r>
              <a:rPr lang="ru-RU" sz="3200" b="1" dirty="0">
                <a:solidFill>
                  <a:srgbClr val="003300"/>
                </a:solidFill>
                <a:latin typeface="Century Schoolbook" pitchFamily="18" charset="0"/>
              </a:rPr>
              <a:t> уменьшаемого и разности равна 2012</a:t>
            </a:r>
            <a:r>
              <a:rPr lang="en-US" sz="3200" b="1" dirty="0">
                <a:solidFill>
                  <a:srgbClr val="003300"/>
                </a:solidFill>
                <a:latin typeface="Century Schoolbook" pitchFamily="18" charset="0"/>
              </a:rPr>
              <a:t>.</a:t>
            </a:r>
            <a:r>
              <a:rPr lang="ru-RU" sz="3200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sz="3200" b="1" dirty="0">
                <a:solidFill>
                  <a:srgbClr val="006600"/>
                </a:solidFill>
                <a:latin typeface="Century Schoolbook" pitchFamily="18" charset="0"/>
              </a:rPr>
              <a:t>Чему равно уменьшаемое 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2198" y="5111771"/>
            <a:ext cx="54104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entury Schoolbook" pitchFamily="18" charset="0"/>
              </a:rPr>
              <a:t>Ответ : 1006 .</a:t>
            </a:r>
            <a:endParaRPr lang="ru-RU" sz="60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4" name="Рисунок 3" descr="cifri_v_pomos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332" y="2680684"/>
            <a:ext cx="4122777" cy="4019708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день рождения Маши купили пирожные : эклеры, безе, корзиночки. Каждому гостю досталось по 2 пирожных, причём у всех оказались разные наборы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Могло ли у Маши быть 7 гостей ?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330" y="3840579"/>
            <a:ext cx="3246800" cy="27581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072" y="3796187"/>
            <a:ext cx="8243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Schoolbook" pitchFamily="18" charset="0"/>
              </a:rPr>
              <a:t>1 гость - Э, Б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Schoolbook" pitchFamily="18" charset="0"/>
              </a:rPr>
              <a:t>.       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Schoolbook" pitchFamily="18" charset="0"/>
              </a:rPr>
              <a:t>2 гость - Э, Э.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Schoolbook" pitchFamily="18" charset="0"/>
              </a:rPr>
              <a:t>3 гость - Э, К.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Schoolbook" pitchFamily="18" charset="0"/>
              </a:rPr>
              <a:t>4 гость - Б, К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Schoolbook" pitchFamily="18" charset="0"/>
              </a:rPr>
              <a:t>.                     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entury Schoolbook" pitchFamily="18" charset="0"/>
              </a:rPr>
              <a:t>Ответ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Schoolbook" pitchFamily="18" charset="0"/>
              </a:rPr>
              <a:t>: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Schoolbook" pitchFamily="18" charset="0"/>
              </a:rPr>
              <a:t>5 гость - Б, Б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Schoolbook" pitchFamily="18" charset="0"/>
              </a:rPr>
              <a:t>.         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Schoolbook" pitchFamily="18" charset="0"/>
              </a:rPr>
              <a:t>6 гость - К, К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                                                                 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Schoolbook" pitchFamily="18" charset="0"/>
              </a:rPr>
              <a:t>не могло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3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796</Words>
  <Application>Microsoft Office PowerPoint</Application>
  <PresentationFormat>Широкоэкранный</PresentationFormat>
  <Paragraphs>97</Paragraphs>
  <Slides>31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Century Schoolbook</vt:lpstr>
      <vt:lpstr>Constantia</vt:lpstr>
      <vt:lpstr>Times New Roman</vt:lpstr>
      <vt:lpstr>Тема Office</vt:lpstr>
      <vt:lpstr>Презентация PowerPoint</vt:lpstr>
      <vt:lpstr>Подводная арифметика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7</cp:revision>
  <dcterms:created xsi:type="dcterms:W3CDTF">2016-12-25T19:27:27Z</dcterms:created>
  <dcterms:modified xsi:type="dcterms:W3CDTF">2017-06-01T11:49:54Z</dcterms:modified>
</cp:coreProperties>
</file>