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9" r:id="rId12"/>
    <p:sldId id="300" r:id="rId13"/>
    <p:sldId id="301" r:id="rId14"/>
    <p:sldId id="266" r:id="rId15"/>
    <p:sldId id="267" r:id="rId16"/>
    <p:sldId id="268" r:id="rId17"/>
    <p:sldId id="269" r:id="rId18"/>
    <p:sldId id="270" r:id="rId19"/>
    <p:sldId id="271" r:id="rId20"/>
    <p:sldId id="287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0" r:id="rId29"/>
    <p:sldId id="275" r:id="rId30"/>
    <p:sldId id="292" r:id="rId31"/>
    <p:sldId id="293" r:id="rId32"/>
    <p:sldId id="294" r:id="rId33"/>
    <p:sldId id="279" r:id="rId34"/>
    <p:sldId id="304" r:id="rId35"/>
    <p:sldId id="298" r:id="rId36"/>
    <p:sldId id="28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78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26T19:49:51.64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Black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7A8CE5E-6FC7-4B0D-958C-93C39E9B6E6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Black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D8D2DB49-6BD7-429A-A4EC-E2698352F8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49FD-2B0C-483D-A64F-E967A65E0C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EF64-178D-4C4F-BE52-3750653976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352425"/>
            <a:ext cx="68691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4613" cy="42338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FFDBC-2238-41AA-AC40-D7A151B885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B313D6-1395-4684-9344-B6100D6F065D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F2018E-8E38-47FE-8085-4EFD00F32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МОУ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Юркинская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ООШ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шоколад- вред или польза?</a:t>
            </a:r>
            <a:endParaRPr lang="ru-RU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435771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выполнил: Карасёв Николай</a:t>
            </a:r>
          </a:p>
          <a:p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ученик  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4 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класса </a:t>
            </a:r>
          </a:p>
          <a:p>
            <a:endParaRPr lang="ru-RU" sz="19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2015 год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85926"/>
            <a:ext cx="46434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14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Классификация шоколада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186106" cy="46021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содержанию какао-порошка шоколад делится на: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горький – более 60%;</a:t>
            </a:r>
          </a:p>
          <a:p>
            <a:pPr lvl="0"/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полугорький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(десертный) – около 50%;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молочный – около 30%.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britishtea.ru/shop/files/descr_img19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7148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pingzone.ru/img/chok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429000"/>
            <a:ext cx="25241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.diary.ru/userdir/3/6/4/4/364456/365448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429000"/>
            <a:ext cx="2571768" cy="23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Горький шоколад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57364"/>
            <a:ext cx="3886200" cy="37147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Содержание какао должно быть не ниже 50%.</a:t>
            </a:r>
          </a:p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buNone/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Темный шоколад богат антиоксидантами.  Горькие сорта продукта содержат танины.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229600" cy="1143000"/>
          </a:xfrm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Польза темного шоколада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1934" y="1928802"/>
            <a:ext cx="4691066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Шоколад с высоким содержанием какао, по мнению ученых, и от депрессии спасает и артериальное давление нормализует, к тому же повышает гормон счастья.</a:t>
            </a:r>
          </a:p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Британские ученые выяснили, что употребление темного шоколада дает хороший заряд бодрости.</a:t>
            </a:r>
          </a:p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Всего несколько долек темного шоколада не только предотвращают появление морщин, но и снижают риск заболевания раком кожи.</a:t>
            </a:r>
          </a:p>
        </p:txBody>
      </p:sp>
      <p:pic>
        <p:nvPicPr>
          <p:cNvPr id="20484" name="Picture 4" descr="0_568_dc3ba17f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728"/>
            <a:ext cx="5776922" cy="591980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Итальянские исследования показывают, что ежедневное потребление темного шоколада помогает снять воспаления, связанные с заболеваниями кровеносной системы.</a:t>
            </a:r>
          </a:p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buNone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Темный шоколад снижает тягу к вредным продуктам. 100-граммовая плитка черного шоколада не только утоляет голод, но и снижает аппетит, что нельзя сказать о молочном шоколаде. По мнению ученых, темный шоколад помогает сократить суточное потребление калорий на 15%.</a:t>
            </a:r>
          </a:p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buNone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Ученые обнаружили, что темный шоколад может обеспечивать существенную защиту от вредного воздействия ультрафиолетового излучения.  </a:t>
            </a:r>
          </a:p>
        </p:txBody>
      </p:sp>
      <p:pic>
        <p:nvPicPr>
          <p:cNvPr id="21507" name="Picture 4" descr="sh_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"/>
            <a:ext cx="29337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0_54e_f081e58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786322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x_0599979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0"/>
            <a:ext cx="3657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Молочный шоколад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14488"/>
            <a:ext cx="3008313" cy="441167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Существует три вида молочного шоколада:</a:t>
            </a:r>
          </a:p>
          <a:p>
            <a:pPr lvl="0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тёмный;</a:t>
            </a:r>
          </a:p>
          <a:p>
            <a:pPr lvl="0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молочный;</a:t>
            </a:r>
          </a:p>
          <a:p>
            <a:pPr lvl="0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белый.</a:t>
            </a:r>
          </a:p>
          <a:p>
            <a:endParaRPr lang="ru-RU" dirty="0"/>
          </a:p>
        </p:txBody>
      </p:sp>
      <p:pic>
        <p:nvPicPr>
          <p:cNvPr id="5" name="Содержимое 4" descr="http://www.segodnya.ua/img/forall/a/120968/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3114668" cy="27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rasavicam.com/krasota/imag/shokolad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57562"/>
            <a:ext cx="285752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ages.prom.ua/1345985_w640_h640_reno_biank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357562"/>
            <a:ext cx="284321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Способ обработки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43050"/>
            <a:ext cx="3008313" cy="448311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зависимости от рецептуры и способа обработки шоколад подразделяется на: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обыкновенный;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десертный;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пористый;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шоколад с начинкой.</a:t>
            </a:r>
          </a:p>
          <a:p>
            <a:endParaRPr lang="ru-RU" dirty="0"/>
          </a:p>
        </p:txBody>
      </p:sp>
      <p:pic>
        <p:nvPicPr>
          <p:cNvPr id="5" name="Содержимое 4" descr="http://bayansulu.kz/images/news/stanok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14422"/>
            <a:ext cx="4071966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обыкновенный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selfire.com/wp-content/uploads/2008/08/nt6945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668462"/>
            <a:ext cx="5657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десертный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proiz-teh.ru/images/photos/shokol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1857364"/>
            <a:ext cx="51054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пористый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Черный пористый шоколад &quot;КОРОНА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00201"/>
            <a:ext cx="5786478" cy="43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с начинкой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photofeed.ru/wp-content/uploads/2009/11/3694760939_5922d56ab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547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itter-sport.de/uploads/article_files/file/668/gefuellteSchokolade_artikel.jpg?12137974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00174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shkindom.ru/wp-content/uploads/2011/04/b3c73a6b-4f58-4c13-bba9-f72eb6077ab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496"/>
            <a:ext cx="314327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Гипотеза: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шоколад благотворно  влияет  на  здоровье и самочувствие человека, если его употреблять в умеренных количествах.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382000" cy="3886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ШОКОЛАДНЫЕ</a:t>
            </a:r>
          </a:p>
          <a:p>
            <a:pPr algn="ctr"/>
            <a:r>
              <a:rPr lang="ru-RU" sz="3600" b="1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РЕКОРДЫ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91000"/>
            <a:ext cx="51054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143000"/>
            <a:ext cx="4114800" cy="5135563"/>
          </a:xfrm>
        </p:spPr>
        <p:txBody>
          <a:bodyPr/>
          <a:lstStyle/>
          <a:p>
            <a:pPr eaLnBrk="1" hangingPunct="1"/>
            <a:endParaRPr lang="ru-RU" sz="3500" b="1" dirty="0" smtClean="0">
              <a:solidFill>
                <a:srgbClr val="660033"/>
              </a:solidFill>
            </a:endParaRPr>
          </a:p>
          <a:p>
            <a:pPr eaLnBrk="1" hangingPunct="1"/>
            <a:r>
              <a:rPr lang="ru-RU" sz="3500" b="1" dirty="0" smtClean="0">
                <a:solidFill>
                  <a:srgbClr val="660033"/>
                </a:solidFill>
              </a:rPr>
              <a:t>У этой</a:t>
            </a:r>
            <a:r>
              <a:rPr lang="en-US" sz="3500" b="1" dirty="0" smtClean="0">
                <a:solidFill>
                  <a:srgbClr val="660033"/>
                </a:solidFill>
              </a:rPr>
              <a:t> </a:t>
            </a:r>
            <a:r>
              <a:rPr lang="ru-RU" sz="3500" b="1" dirty="0" smtClean="0">
                <a:solidFill>
                  <a:srgbClr val="660033"/>
                </a:solidFill>
              </a:rPr>
              <a:t>шоколадки </a:t>
            </a:r>
          </a:p>
          <a:p>
            <a:pPr eaLnBrk="1" hangingPunct="1">
              <a:buNone/>
            </a:pPr>
            <a:r>
              <a:rPr lang="ru-RU" sz="3500" b="1" dirty="0" smtClean="0">
                <a:solidFill>
                  <a:srgbClr val="660033"/>
                </a:solidFill>
              </a:rPr>
              <a:t>   высота </a:t>
            </a:r>
          </a:p>
          <a:p>
            <a:pPr eaLnBrk="1" hangingPunct="1">
              <a:buFontTx/>
              <a:buNone/>
            </a:pPr>
            <a:r>
              <a:rPr lang="ru-RU" sz="3500" b="1" dirty="0" smtClean="0">
                <a:solidFill>
                  <a:srgbClr val="660033"/>
                </a:solidFill>
              </a:rPr>
              <a:t>   6метров</a:t>
            </a:r>
          </a:p>
        </p:txBody>
      </p:sp>
      <p:pic>
        <p:nvPicPr>
          <p:cNvPr id="1945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447800"/>
            <a:ext cx="4038600" cy="5181600"/>
          </a:xfrm>
          <a:noFill/>
        </p:spPr>
      </p:pic>
      <p:sp>
        <p:nvSpPr>
          <p:cNvPr id="19460" name="WordArt 8"/>
          <p:cNvSpPr>
            <a:spLocks noChangeArrowheads="1" noChangeShapeType="1" noTextEdit="1"/>
          </p:cNvSpPr>
          <p:nvPr/>
        </p:nvSpPr>
        <p:spPr bwMode="auto">
          <a:xfrm>
            <a:off x="455613" y="230188"/>
            <a:ext cx="8075612" cy="12207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САМАЯ БОЛЬШАЯ</a:t>
            </a:r>
          </a:p>
          <a:p>
            <a:pPr algn="ctr"/>
            <a:r>
              <a:rPr lang="ru-RU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СКУЛЬПТУРА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52578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0033"/>
                </a:solidFill>
              </a:rPr>
              <a:t>Размером –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660033"/>
                </a:solidFill>
              </a:rPr>
              <a:t>    8 м 32 см на 6 м 39 см.</a:t>
            </a:r>
          </a:p>
          <a:p>
            <a:pPr eaLnBrk="1" hangingPunct="1"/>
            <a:r>
              <a:rPr lang="ru-RU" b="1" dirty="0" smtClean="0">
                <a:solidFill>
                  <a:srgbClr val="660033"/>
                </a:solidFill>
              </a:rPr>
              <a:t>Потребовалось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660033"/>
                </a:solidFill>
              </a:rPr>
              <a:t>    50 тысяч плиток шоколада. </a:t>
            </a:r>
          </a:p>
          <a:p>
            <a:pPr eaLnBrk="1" hangingPunct="1"/>
            <a:r>
              <a:rPr lang="ru-RU" b="1" dirty="0" smtClean="0">
                <a:solidFill>
                  <a:srgbClr val="660033"/>
                </a:solidFill>
              </a:rPr>
              <a:t>Работало над этим яйцом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660033"/>
                </a:solidFill>
              </a:rPr>
              <a:t>    26 работников.</a:t>
            </a:r>
          </a:p>
        </p:txBody>
      </p:sp>
      <p:pic>
        <p:nvPicPr>
          <p:cNvPr id="2048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524000"/>
            <a:ext cx="3881438" cy="5105400"/>
          </a:xfrm>
          <a:noFill/>
        </p:spPr>
      </p:pic>
      <p:sp>
        <p:nvSpPr>
          <p:cNvPr id="20484" name="WordArt 8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8001000" cy="1371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САМОЕ БОЛЬШОЕ </a:t>
            </a:r>
          </a:p>
          <a:p>
            <a:pPr algn="ctr"/>
            <a:r>
              <a:rPr lang="ru-RU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Шоколадное  ЯЙЦО.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038600" cy="4525963"/>
          </a:xfrm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660033"/>
                </a:solidFill>
              </a:rPr>
              <a:t>В высоту гигантская скульптура, достигает </a:t>
            </a:r>
          </a:p>
          <a:p>
            <a:pPr eaLnBrk="1" hangingPunct="1">
              <a:buFontTx/>
              <a:buNone/>
            </a:pPr>
            <a:r>
              <a:rPr lang="ru-RU" sz="3500" b="1" dirty="0" smtClean="0">
                <a:solidFill>
                  <a:srgbClr val="660033"/>
                </a:solidFill>
              </a:rPr>
              <a:t>   двух метров, </a:t>
            </a:r>
          </a:p>
          <a:p>
            <a:pPr eaLnBrk="1" hangingPunct="1">
              <a:buFontTx/>
              <a:buNone/>
            </a:pPr>
            <a:r>
              <a:rPr lang="ru-RU" sz="3500" b="1" dirty="0" smtClean="0">
                <a:solidFill>
                  <a:srgbClr val="660033"/>
                </a:solidFill>
              </a:rPr>
              <a:t>   а ее вес – </a:t>
            </a:r>
          </a:p>
          <a:p>
            <a:pPr eaLnBrk="1" hangingPunct="1">
              <a:buFontTx/>
              <a:buNone/>
            </a:pPr>
            <a:r>
              <a:rPr lang="ru-RU" sz="3500" b="1" dirty="0" smtClean="0">
                <a:solidFill>
                  <a:srgbClr val="660033"/>
                </a:solidFill>
              </a:rPr>
              <a:t>   2 тонны.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</a:p>
        </p:txBody>
      </p:sp>
      <p:pic>
        <p:nvPicPr>
          <p:cNvPr id="2150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919288"/>
            <a:ext cx="4724400" cy="4557712"/>
          </a:xfrm>
          <a:noFill/>
        </p:spPr>
      </p:pic>
      <p:sp>
        <p:nvSpPr>
          <p:cNvPr id="21508" name="WordArt 8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106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САМЫЙ БОЛЬШОЙ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ЛЕБЕДЬ из шоколада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764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3500" b="1" dirty="0" smtClean="0"/>
          </a:p>
          <a:p>
            <a:pPr eaLnBrk="1" hangingPunct="1"/>
            <a:r>
              <a:rPr lang="ru-RU" sz="3500" b="1" dirty="0" smtClean="0"/>
              <a:t>У этой конфеты </a:t>
            </a:r>
          </a:p>
          <a:p>
            <a:pPr eaLnBrk="1" hangingPunct="1">
              <a:buNone/>
            </a:pPr>
            <a:r>
              <a:rPr lang="ru-RU" sz="3500" b="1" dirty="0" smtClean="0">
                <a:solidFill>
                  <a:schemeClr val="tx2"/>
                </a:solidFill>
              </a:rPr>
              <a:t>  высота более </a:t>
            </a:r>
          </a:p>
          <a:p>
            <a:pPr eaLnBrk="1" hangingPunct="1">
              <a:buFontTx/>
              <a:buNone/>
            </a:pPr>
            <a:r>
              <a:rPr lang="ru-RU" sz="3500" b="1" dirty="0" smtClean="0">
                <a:solidFill>
                  <a:schemeClr val="tx2"/>
                </a:solidFill>
              </a:rPr>
              <a:t>  2 метров и её вес 3 тонны</a:t>
            </a:r>
            <a:r>
              <a:rPr lang="ru-RU" sz="3500" b="1" dirty="0" smtClean="0">
                <a:solidFill>
                  <a:srgbClr val="660033"/>
                </a:solidFill>
              </a:rPr>
              <a:t>.</a:t>
            </a:r>
            <a:r>
              <a:rPr lang="ru-RU" sz="2800" dirty="0" smtClean="0"/>
              <a:t> </a:t>
            </a:r>
          </a:p>
        </p:txBody>
      </p:sp>
      <p:pic>
        <p:nvPicPr>
          <p:cNvPr id="2253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438400"/>
            <a:ext cx="4800600" cy="3586163"/>
          </a:xfrm>
          <a:noFill/>
        </p:spPr>
      </p:pic>
      <p:sp>
        <p:nvSpPr>
          <p:cNvPr id="22532" name="WordArt 8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3820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ГИГАНТСКАЯ</a:t>
            </a:r>
          </a:p>
          <a:p>
            <a:pPr algn="ctr"/>
            <a:r>
              <a:rPr lang="ru-RU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КОНФЕТА-ТРЮФЕЛЬ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981200"/>
            <a:ext cx="5486400" cy="4495800"/>
          </a:xfrm>
          <a:noFill/>
        </p:spPr>
      </p:pic>
      <p:sp>
        <p:nvSpPr>
          <p:cNvPr id="23555" name="WordArt 17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0772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САМЫЙ БОЛЬШОЙ</a:t>
            </a:r>
          </a:p>
          <a:p>
            <a:pPr algn="ctr"/>
            <a:r>
              <a:rPr lang="ru-RU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 ФОНТАН ИЗ ШОКОЛАДА</a:t>
            </a:r>
          </a:p>
        </p:txBody>
      </p:sp>
      <p:sp>
        <p:nvSpPr>
          <p:cNvPr id="23556" name="Текст 6"/>
          <p:cNvSpPr>
            <a:spLocks noGrp="1"/>
          </p:cNvSpPr>
          <p:nvPr>
            <p:ph type="body" sz="half" idx="1"/>
          </p:nvPr>
        </p:nvSpPr>
        <p:spPr>
          <a:xfrm rot="10800000" flipV="1">
            <a:off x="457200" y="2362200"/>
            <a:ext cx="15240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3557" name="Рисунок 7" descr="i20111104160100-shokoladnyj-fontan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228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2209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Самая большая в России плитка шоколада: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7391400" cy="4038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 Москве в день праздника «500 лет шоколаду» Кондитерская фабрика «Волшебница» представила всем гостям праздника самую большую настоящую шоколадную плитку в мире. Весило это произведение кондитерского искусства  500 кг, её длина составила 2м 73 см ,ширина 1м 25 см, а высота - 14 см. Шоколадка была упакована в настоящую фольгу и бумажную этикетку. </a:t>
            </a:r>
          </a:p>
          <a:p>
            <a:pPr eaLnBrk="1" hangingPunct="1"/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340677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5603" name="Содержимое 6" descr="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7913" y="1219200"/>
            <a:ext cx="6618287" cy="4906963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Польза: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972452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1. Улучшает настроение.                                                                                                                                                     2. Вызывает прилив сил.                                                                                                                                                  3. Заряжает бодростью.                                                                                                                                                 4. Стимулирует память.                                                                                                                                                   5. Полезен для сердца.                                                                                                                                              6. Шоколад - источник энергии.                                                                                                                                          7. Жиры и сахар, которых много в шоколаде - основные поставщики энергии для организма. Магний и Калий, содержащийся в нем, необходимы для нормальной работы мышц и нервной системы. Поэтому шоколад полезен детям, а также тем, кто занимается спортом.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4711"/>
            <a:ext cx="79334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  Вызывает прилив сил.                                                                                                                                                  3 Заряжает бодростью.                                                                                                                                                 4 Стимулирует память.                                                                                                                                                   5 Полезен для сердца.                                                                                                                                              6 Шоколад источник энергии .                                                                                                                                          7 Жиры и сахар , которых много в шоколаде- основные поставщики энергии для организма. Магний и Калий , содержащийся в нем необходимы для нормальной работы мышц и нервной системы. Поэтому шоколад полезен детям, а также тем, кто занимается спортом.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Изучение общественного мнения о пользе и вреде шоколада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В опросе приняли участие: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учащихся школы- 20 человек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родителей-14 человек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продавцов - 3 человека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Всего опрошено - 37 человек. 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Цель исследования: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023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изучить вопрос о положительных  и отрицательных                            воздействиях   шоколада на  организм  человека и на этой основе провести изучение общественного мнения по этой проблеме.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3987" cy="9017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Шоколад, как продукт питания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547813" y="3284538"/>
            <a:ext cx="6294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Отношение взрослых и детей к шоколаду.</a:t>
            </a:r>
          </a:p>
        </p:txBody>
      </p:sp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611188" y="3860800"/>
          <a:ext cx="7707312" cy="1557347"/>
        </p:xfrm>
        <a:graphic>
          <a:graphicData uri="http://schemas.openxmlformats.org/drawingml/2006/table">
            <a:tbl>
              <a:tblPr/>
              <a:tblGrid>
                <a:gridCol w="1716087"/>
                <a:gridCol w="1976438"/>
                <a:gridCol w="2182812"/>
                <a:gridCol w="1831975"/>
              </a:tblGrid>
              <a:tr h="8540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Опрашиваемые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Очень люблю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Люблю, но не очень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Не люблю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Взрослые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Дети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5499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9" name="Rectangle 48"/>
          <p:cNvSpPr>
            <a:spLocks noChangeArrowheads="1"/>
          </p:cNvSpPr>
          <p:nvPr/>
        </p:nvSpPr>
        <p:spPr bwMode="auto">
          <a:xfrm>
            <a:off x="1979613" y="5462588"/>
            <a:ext cx="6408737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u="sng" dirty="0">
                <a:solidFill>
                  <a:srgbClr val="C00000"/>
                </a:solidFill>
                <a:latin typeface="Comic Sans MS" pitchFamily="66" charset="0"/>
              </a:rPr>
              <a:t>Вывод: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любовь к шоколаду распространяется дальше простой любви к сладкому.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14422"/>
            <a:ext cx="2303463" cy="197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0813"/>
            <a:ext cx="7702550" cy="11906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Таблица 2. Оценка качества шоколада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 точки зрения вреда и пользы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250825" y="1628775"/>
          <a:ext cx="8261350" cy="1984376"/>
        </p:xfrm>
        <a:graphic>
          <a:graphicData uri="http://schemas.openxmlformats.org/drawingml/2006/table">
            <a:tbl>
              <a:tblPr/>
              <a:tblGrid>
                <a:gridCol w="2520950"/>
                <a:gridCol w="1674813"/>
                <a:gridCol w="2033587"/>
                <a:gridCol w="20320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Times New Roman" pitchFamily="18" charset="0"/>
                        </a:rPr>
                        <a:t>Опрашиваемые</a:t>
                      </a:r>
                    </a:p>
                  </a:txBody>
                  <a:tcPr marL="90000" marR="90000" marT="4680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Полезный</a:t>
                      </a:r>
                    </a:p>
                  </a:txBody>
                  <a:tcPr marL="90000" marR="90000" marT="594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Вредный </a:t>
                      </a:r>
                    </a:p>
                  </a:txBody>
                  <a:tcPr marL="90000" marR="90000" marT="594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Не знаю</a:t>
                      </a:r>
                    </a:p>
                  </a:txBody>
                  <a:tcPr marL="90000" marR="90000" marT="594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Взрослые</a:t>
                      </a:r>
                    </a:p>
                  </a:txBody>
                  <a:tcPr marL="90000" marR="90000" marT="4680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Дети</a:t>
                      </a:r>
                    </a:p>
                  </a:txBody>
                  <a:tcPr marL="90000" marR="90000" marT="4680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Rectangle 46"/>
          <p:cNvSpPr>
            <a:spLocks noChangeArrowheads="1"/>
          </p:cNvSpPr>
          <p:nvPr/>
        </p:nvSpPr>
        <p:spPr bwMode="auto">
          <a:xfrm>
            <a:off x="611188" y="4076700"/>
            <a:ext cx="7777162" cy="120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Comic Sans MS" pitchFamily="66" charset="0"/>
              </a:rPr>
              <a:t>Вывод:</a:t>
            </a:r>
            <a:r>
              <a:rPr lang="ru-RU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взрослые склонны считать шоколад полезным продуктом, а дети, видимо, еще серьезно об этом и не думали.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642918"/>
            <a:ext cx="8215370" cy="10080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Таблица 3. Пищевая ценность шоколадных изделий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285720" y="1643050"/>
          <a:ext cx="8143932" cy="3360739"/>
        </p:xfrm>
        <a:graphic>
          <a:graphicData uri="http://schemas.openxmlformats.org/drawingml/2006/table">
            <a:tbl>
              <a:tblPr/>
              <a:tblGrid>
                <a:gridCol w="539750"/>
                <a:gridCol w="2219325"/>
                <a:gridCol w="1382713"/>
                <a:gridCol w="1379537"/>
                <a:gridCol w="1173163"/>
                <a:gridCol w="1449444"/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№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п/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80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Название шоколада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Пищевая ценность в 100г, г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Калорийность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белки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жиры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углеводы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01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3.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4.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5.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80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Alpen Gold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Алёнка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Бабаевский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Блаженство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Слад</a:t>
                      </a:r>
                      <a:r>
                        <a:rPr kumimoji="0"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29,6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33,8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52,3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493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541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507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      </a:t>
                      </a:r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534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4" name="Rectangle 49"/>
          <p:cNvSpPr>
            <a:spLocks noChangeArrowheads="1"/>
          </p:cNvSpPr>
          <p:nvPr/>
        </p:nvSpPr>
        <p:spPr bwMode="auto">
          <a:xfrm>
            <a:off x="928662" y="5214950"/>
            <a:ext cx="75596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u="sng" dirty="0">
                <a:solidFill>
                  <a:srgbClr val="FF0000"/>
                </a:solidFill>
                <a:latin typeface="Comic Sans MS" pitchFamily="66" charset="0"/>
              </a:rPr>
              <a:t>Вывод: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шоколад – очень питательный продукт, поэтому исключать его из своего меню не нужно.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Таким образом, можно сделать вывод, что  шоколад - любимое лакомство детей и взрослых, но сведений о нем они знают мало, всем хотелось бы узнать о пользе и вреде шоколада, как и откуда он к нам пришел.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в результате сравнения доводов сторонников и противников шоколада, я пришёл к выводу, что серьезных причин отказывать себе в употреблении настоящего шоколада, просто нет.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Только нужно помнить, что во всём нужна мера.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55832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Уважаемые взрослые!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Если вы желаете здоровья своим детям, если вы хотите видеть своих детей счастливыми, энергичными и здоровыми - покупайте им чаще шоколад! Лучше горький! Не забывайте и сами его принимать ежедневно, и тогда мы, ваши дети, тоже будем счастливы от того, что вы здоровы и энергичны!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bestgif.su/_ph/9/2/1483118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1430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Задачи исследования: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lvl="2">
              <a:buNone/>
            </a:pPr>
            <a:endParaRPr lang="ru-RU" sz="2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познакомиться с историей     происхождения шоколада;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дать характеристику основных ингредиентов шоколада;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проанализировать состав наиболее   любимых детьми сортов шоколада;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провести анкетирование, опрос;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выяснить, какое влияние на здоровье детей  может оказать шоколад.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Из истории шоколада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928802"/>
            <a:ext cx="3008313" cy="419736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Это плод какао, внутри какао бобы (страшно горькие!)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www.eya-kokareva.ru/stock/gal4/PlodCacao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857232"/>
            <a:ext cx="49720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Плантации какао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тропиках эти деревья растут почти везде. И хотя родина какао-Мексика, самые большие плантации какао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теоброма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в Африке.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m1.bfm.ru/news/maindocumentphoto/2010/11/01/kakao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4" y="1142984"/>
            <a:ext cx="457996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</a:rPr>
              <a:t>Теоброма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какао-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«пища богов»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abrikosov-sons.ru/d/71527/d/24112603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14554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115064" cy="5127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Подарок местных жителей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14489"/>
            <a:ext cx="5000660" cy="33575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Первым европейцем, открывшим силу какао-бобов, был Христофор Колумб. В 1502 г. он получил их в подарок от местных жителей острова Гуанажа ( в Карибах). С этого момента шоколад начал своё триумфальное шествие по Европе.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murzilka.km.ru/01-05/images/0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14488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15716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Состав шоколада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Шоколад состоит из какао-массы, сахара, какао-масла и различных добавок.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altfast.ru/uploads/posts/2010-07/1280582630_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1156494"/>
            <a:ext cx="4286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1089</Words>
  <Application>Microsoft Office PowerPoint</Application>
  <PresentationFormat>Экран (4:3)</PresentationFormat>
  <Paragraphs>189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МОУ Юркинская ООШ   шоколад- вред или польза?</vt:lpstr>
      <vt:lpstr>Гипотеза:</vt:lpstr>
      <vt:lpstr>Цель исследования:</vt:lpstr>
      <vt:lpstr>Задачи исследования: </vt:lpstr>
      <vt:lpstr>Из истории шоколада</vt:lpstr>
      <vt:lpstr>Плантации какао</vt:lpstr>
      <vt:lpstr>Теоброма какао- «пища богов»</vt:lpstr>
      <vt:lpstr>Подарок местных жителей</vt:lpstr>
      <vt:lpstr>Состав шоколада </vt:lpstr>
      <vt:lpstr>Классификация шоколада </vt:lpstr>
      <vt:lpstr>Горький шоколад</vt:lpstr>
      <vt:lpstr>Польза темного шоколада</vt:lpstr>
      <vt:lpstr>Слайд 13</vt:lpstr>
      <vt:lpstr>Молочный шоколад</vt:lpstr>
      <vt:lpstr>Способ обработки</vt:lpstr>
      <vt:lpstr>Шоколад обыкновенный</vt:lpstr>
      <vt:lpstr>Шоколад десертный</vt:lpstr>
      <vt:lpstr>Шоколад пористый</vt:lpstr>
      <vt:lpstr>Шоколад с начинкой</vt:lpstr>
      <vt:lpstr>Слайд 20</vt:lpstr>
      <vt:lpstr>Слайд 21</vt:lpstr>
      <vt:lpstr>Слайд 22</vt:lpstr>
      <vt:lpstr>Слайд 23</vt:lpstr>
      <vt:lpstr>Слайд 24</vt:lpstr>
      <vt:lpstr>Слайд 25</vt:lpstr>
      <vt:lpstr>Самая большая в России плитка шоколада: </vt:lpstr>
      <vt:lpstr>Слайд 27</vt:lpstr>
      <vt:lpstr>Польза:</vt:lpstr>
      <vt:lpstr>Изучение общественного мнения о пользе и вреде шоколада </vt:lpstr>
      <vt:lpstr>Шоколад, как продукт питания</vt:lpstr>
      <vt:lpstr>Таблица 2. Оценка качества шоколада  с точки зрения вреда и пользы </vt:lpstr>
      <vt:lpstr>Таблица 3. Пищевая ценность шоколадных изделий</vt:lpstr>
      <vt:lpstr>Таким образом, можно сделать вывод, что  шоколад - любимое лакомство детей и взрослых, но сведений о нем они знают мало, всем хотелось бы узнать о пользе и вреде шоколада, как и откуда он к нам пришел. </vt:lpstr>
      <vt:lpstr>Вывод:</vt:lpstr>
      <vt:lpstr>Уважаемые взрослые! Если вы желаете здоровья своим детям, если вы хотите видеть своих детей счастливыми, энергичными и здоровыми - покупайте им чаще шоколад! Лучше горький! Не забывайте и сами его принимать ежедневно, и тогда мы, ваши дети, тоже будем счастливы от того, что вы здоровы и энергичны! </vt:lpstr>
      <vt:lpstr>Слайд 36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2012-04-10T18:01:43Z</dcterms:created>
  <dcterms:modified xsi:type="dcterms:W3CDTF">2013-05-29T10:50:40Z</dcterms:modified>
</cp:coreProperties>
</file>