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78" r:id="rId12"/>
    <p:sldId id="265" r:id="rId13"/>
    <p:sldId id="268" r:id="rId14"/>
    <p:sldId id="266" r:id="rId15"/>
    <p:sldId id="269" r:id="rId16"/>
    <p:sldId id="270" r:id="rId17"/>
    <p:sldId id="272" r:id="rId18"/>
    <p:sldId id="273" r:id="rId19"/>
    <p:sldId id="274" r:id="rId20"/>
    <p:sldId id="271" r:id="rId21"/>
    <p:sldId id="280" r:id="rId22"/>
    <p:sldId id="279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DB7357-F215-48DD-82E1-8682764FB84D}" type="datetimeFigureOut">
              <a:rPr lang="ru-RU" smtClean="0"/>
              <a:pPr/>
              <a:t>05.10.2018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68374C-F1BC-4DD6-B8C6-1037F0DEC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82;&#1072;&#1083;&#1077;&#1085;&#1076;%20&#1087;&#1083;&#1072;&#1085;&#1080;&#1088;&#1086;&#1074;%202%20&#1075;&#1086;&#1076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МОУ </a:t>
            </a:r>
            <a:r>
              <a:rPr lang="ru-RU" sz="5400" dirty="0" err="1" smtClean="0">
                <a:solidFill>
                  <a:srgbClr val="FFFF00"/>
                </a:solidFill>
              </a:rPr>
              <a:t>Юркинская</a:t>
            </a:r>
            <a:r>
              <a:rPr lang="ru-RU" sz="5400" dirty="0" smtClean="0">
                <a:solidFill>
                  <a:srgbClr val="FFFF00"/>
                </a:solidFill>
              </a:rPr>
              <a:t> ООШ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26928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/>
              <a:t>Система работы с одаренными детьми в условиях малокомплектной школы </a:t>
            </a:r>
            <a:endParaRPr lang="ru-RU" sz="4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96136" y="501317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Руководитель: учитель МОУ </a:t>
            </a:r>
            <a:r>
              <a:rPr lang="ru-RU" dirty="0" err="1" smtClean="0"/>
              <a:t>Юркинская</a:t>
            </a:r>
            <a:r>
              <a:rPr lang="ru-RU" dirty="0" smtClean="0"/>
              <a:t> ООШ </a:t>
            </a:r>
          </a:p>
          <a:p>
            <a:r>
              <a:rPr lang="ru-RU" dirty="0" smtClean="0"/>
              <a:t>Курицына Светлана Александровна ©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609329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Этапы проекта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5200" b="1" u="sng" dirty="0" smtClean="0">
                <a:solidFill>
                  <a:srgbClr val="002060"/>
                </a:solidFill>
              </a:rPr>
              <a:t>Основной этап </a:t>
            </a:r>
          </a:p>
          <a:p>
            <a:pPr lvl="0" algn="ctr">
              <a:buNone/>
            </a:pPr>
            <a:r>
              <a:rPr lang="ru-RU" b="1" dirty="0" smtClean="0"/>
              <a:t>(второй год) </a:t>
            </a:r>
          </a:p>
          <a:p>
            <a:pPr lvl="0" algn="just">
              <a:buNone/>
            </a:pPr>
            <a:r>
              <a:rPr lang="ru-RU" sz="3200" b="1" dirty="0" smtClean="0"/>
              <a:t> -Выявление направленности интересов и склонностей детей, области одаренности ребенка, степени выраженности у детей тех или иных способностей (для обучающихся по возрастным группам, педагогов и родителей); </a:t>
            </a:r>
          </a:p>
          <a:p>
            <a:pPr lvl="0" algn="just">
              <a:buNone/>
            </a:pPr>
            <a:r>
              <a:rPr lang="ru-RU" sz="3200" b="1" dirty="0" smtClean="0"/>
              <a:t>-Разработка и реализация ОП, ИОМ, проектов, системы мероприятий.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Этапы проекта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5600" b="1" dirty="0" smtClean="0">
                <a:solidFill>
                  <a:srgbClr val="002060"/>
                </a:solidFill>
              </a:rPr>
              <a:t>        </a:t>
            </a:r>
            <a:r>
              <a:rPr lang="ru-RU" sz="5600" b="1" u="sng" dirty="0" smtClean="0">
                <a:solidFill>
                  <a:srgbClr val="002060"/>
                </a:solidFill>
              </a:rPr>
              <a:t>Обобщающий этап      </a:t>
            </a: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            </a:t>
            </a:r>
            <a:r>
              <a:rPr lang="ru-RU" b="1" dirty="0" smtClean="0"/>
              <a:t>(третий год)</a:t>
            </a:r>
          </a:p>
          <a:p>
            <a:pPr lvl="0">
              <a:buNone/>
            </a:pPr>
            <a:r>
              <a:rPr lang="ru-RU" sz="4400" b="1" dirty="0" smtClean="0"/>
              <a:t> - Анализ результатов на основе повторной диагностики;</a:t>
            </a:r>
          </a:p>
          <a:p>
            <a:pPr lvl="0">
              <a:buNone/>
            </a:pPr>
            <a:r>
              <a:rPr lang="ru-RU" sz="4400" b="1" dirty="0" smtClean="0"/>
              <a:t>   </a:t>
            </a:r>
          </a:p>
          <a:p>
            <a:pPr lvl="0">
              <a:buNone/>
            </a:pPr>
            <a:r>
              <a:rPr lang="ru-RU" sz="4400" b="1" dirty="0" smtClean="0"/>
              <a:t> - Обобщение и представление опыта работы по проекту</a:t>
            </a:r>
          </a:p>
          <a:p>
            <a:pPr>
              <a:buNone/>
            </a:pPr>
            <a:r>
              <a:rPr lang="ru-RU" sz="4400" dirty="0" smtClean="0"/>
              <a:t> 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Подготовительный этап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/>
              <a:t>1.Календарное планирование на 1 год.</a:t>
            </a:r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sz="3200" b="1" dirty="0" smtClean="0"/>
              <a:t>2.Подготовка пакета психолого-педагогических диагностик (для обучающихся по возрастным группам, педагогов и родителей) выявления направленности интересов и склонностей детей, области одаренности ребенка, степени выраженности у ребенка тех или иных способностей.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Подготовительный этап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4. Нормативные документы, регламентирующие работу с одаренными детьми:</a:t>
            </a:r>
          </a:p>
          <a:p>
            <a:pPr>
              <a:buNone/>
            </a:pPr>
            <a:r>
              <a:rPr lang="ru-RU" sz="3600" b="1" dirty="0" smtClean="0"/>
              <a:t>    </a:t>
            </a:r>
            <a:endParaRPr lang="ru-RU" sz="2400" b="1" dirty="0" smtClean="0"/>
          </a:p>
          <a:p>
            <a:pPr>
              <a:buNone/>
            </a:pPr>
            <a:r>
              <a:rPr lang="ru-RU" sz="3200" b="1" dirty="0" smtClean="0"/>
              <a:t>   -Положение об Образовательной   Программе;</a:t>
            </a:r>
          </a:p>
          <a:p>
            <a:pPr>
              <a:buNone/>
            </a:pPr>
            <a:r>
              <a:rPr lang="ru-RU" sz="3200" b="1" dirty="0" smtClean="0"/>
              <a:t>   -Должностная инструкция классного руководителя.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Основной этап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405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300" b="1" dirty="0" smtClean="0"/>
              <a:t>1.Выявление направленности интересов и склонностей детей, области одаренности, степени выраженности у детей тех или иных способностей.</a:t>
            </a:r>
          </a:p>
          <a:p>
            <a:pPr>
              <a:buNone/>
            </a:pPr>
            <a:r>
              <a:rPr lang="ru-RU" sz="3300" b="1" dirty="0" smtClean="0"/>
              <a:t>2.Разработка  </a:t>
            </a:r>
          </a:p>
          <a:p>
            <a:pPr>
              <a:buNone/>
            </a:pPr>
            <a:r>
              <a:rPr lang="ru-RU" sz="3300" b="1" dirty="0" smtClean="0"/>
              <a:t>    Программы </a:t>
            </a:r>
            <a:r>
              <a:rPr lang="ru-RU" sz="3300" dirty="0" smtClean="0"/>
              <a:t> </a:t>
            </a:r>
            <a:r>
              <a:rPr lang="ru-RU" sz="3300" b="1" dirty="0" smtClean="0"/>
              <a:t>поддержки  и развития одаренных, в том числе  со скрытой и  потенциальной  одаренностью  обучающихся в условиях сельской малокомплектной школы. </a:t>
            </a:r>
          </a:p>
          <a:p>
            <a:pPr>
              <a:buNone/>
            </a:pPr>
            <a:r>
              <a:rPr lang="ru-RU" sz="3300" b="1" dirty="0" smtClean="0"/>
              <a:t>3.Составление </a:t>
            </a:r>
          </a:p>
          <a:p>
            <a:pPr>
              <a:buNone/>
            </a:pPr>
            <a:r>
              <a:rPr lang="ru-RU" sz="3300" b="1" dirty="0" smtClean="0"/>
              <a:t>    Индивидуальных  Образовательных Маршрутов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Основной этап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5.Реализация мероприятий по поддержке и развитию одаренных  обучающихся в условиях сельской малокомплектной школы.</a:t>
            </a:r>
          </a:p>
          <a:p>
            <a:pPr>
              <a:buNone/>
            </a:pPr>
            <a:endParaRPr lang="ru-RU" sz="4000" b="1" dirty="0" smtClean="0">
              <a:hlinkClick r:id="rId2" action="ppaction://hlinkfile"/>
            </a:endParaRP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Программы развития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u="sng" dirty="0" smtClean="0"/>
              <a:t>1.Внеурочная деятельность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-спортивная область:</a:t>
            </a:r>
          </a:p>
          <a:p>
            <a:pPr>
              <a:buNone/>
            </a:pPr>
            <a:r>
              <a:rPr lang="ru-RU" sz="4000" b="1" dirty="0" smtClean="0"/>
              <a:t>«Подвижные игры» </a:t>
            </a:r>
            <a:r>
              <a:rPr lang="ru-RU" sz="3200" b="1" dirty="0" smtClean="0"/>
              <a:t>(1-7кл.)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«Хореография» </a:t>
            </a:r>
            <a:r>
              <a:rPr lang="ru-RU" sz="3200" b="1" dirty="0" smtClean="0"/>
              <a:t>(1-4кл)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«Элементы русской лапты» </a:t>
            </a:r>
            <a:r>
              <a:rPr lang="ru-RU" sz="3200" b="1" dirty="0" smtClean="0"/>
              <a:t>(1-4кл.)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«Хореография» </a:t>
            </a:r>
            <a:r>
              <a:rPr lang="ru-RU" sz="3200" b="1" dirty="0" smtClean="0"/>
              <a:t>(1-4кл.)</a:t>
            </a:r>
            <a:endParaRPr lang="ru-RU" sz="4000" b="1" dirty="0" smtClean="0"/>
          </a:p>
          <a:p>
            <a:pPr>
              <a:buNone/>
            </a:pP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Программы развития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200" b="1" dirty="0" smtClean="0">
                <a:solidFill>
                  <a:srgbClr val="002060"/>
                </a:solidFill>
              </a:rPr>
              <a:t>-художественная область:</a:t>
            </a:r>
          </a:p>
          <a:p>
            <a:pPr>
              <a:buNone/>
            </a:pPr>
            <a:r>
              <a:rPr lang="ru-RU" sz="4000" b="1" dirty="0" smtClean="0"/>
              <a:t>«Мир вокального искусства» </a:t>
            </a:r>
          </a:p>
          <a:p>
            <a:pPr>
              <a:buNone/>
            </a:pPr>
            <a:r>
              <a:rPr lang="ru-RU" sz="3200" b="1" dirty="0" smtClean="0"/>
              <a:t>(1-4кл)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«Массовый танец» </a:t>
            </a:r>
            <a:r>
              <a:rPr lang="ru-RU" sz="3200" b="1" dirty="0" smtClean="0"/>
              <a:t>(1-7кл.)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«Все раскрасим» </a:t>
            </a:r>
            <a:r>
              <a:rPr lang="ru-RU" sz="3200" b="1" dirty="0" smtClean="0"/>
              <a:t>(1-4кл.)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«Чудесные мгновения» </a:t>
            </a:r>
            <a:r>
              <a:rPr lang="ru-RU" sz="3200" b="1" dirty="0" smtClean="0"/>
              <a:t>(1-4кл.)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Программы развития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-домашние обязанности:</a:t>
            </a:r>
          </a:p>
          <a:p>
            <a:pPr>
              <a:buNone/>
            </a:pPr>
            <a:r>
              <a:rPr lang="ru-RU" sz="4400" b="1" dirty="0" smtClean="0"/>
              <a:t>«Золотая ниточка» </a:t>
            </a:r>
            <a:r>
              <a:rPr lang="ru-RU" sz="3600" b="1" dirty="0" smtClean="0"/>
              <a:t>(5-7кл.)</a:t>
            </a:r>
            <a:endParaRPr lang="ru-RU" sz="4400" b="1" dirty="0" smtClean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4400" b="1" dirty="0" smtClean="0"/>
              <a:t>«Азбука общения» </a:t>
            </a:r>
            <a:r>
              <a:rPr lang="ru-RU" sz="3600" b="1" dirty="0" smtClean="0"/>
              <a:t>(5-7кл.) </a:t>
            </a:r>
            <a:endParaRPr lang="ru-RU" sz="4400" b="1" dirty="0" smtClean="0"/>
          </a:p>
          <a:p>
            <a:pPr>
              <a:buNone/>
            </a:pPr>
            <a:r>
              <a:rPr lang="ru-RU" sz="3600" b="1" dirty="0" smtClean="0"/>
              <a:t>(правила общения, поведения  в общ. местах, этикет)</a:t>
            </a: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Программы развития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-интеллектуальная область:</a:t>
            </a:r>
          </a:p>
          <a:p>
            <a:pPr>
              <a:buNone/>
            </a:pPr>
            <a:r>
              <a:rPr lang="ru-RU" sz="4400" b="1" dirty="0" smtClean="0"/>
              <a:t>«Планета загадок» </a:t>
            </a:r>
            <a:r>
              <a:rPr lang="ru-RU" sz="3600" b="1" dirty="0" smtClean="0"/>
              <a:t>(1-4кл.)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«Мы читаем и растем» </a:t>
            </a:r>
            <a:r>
              <a:rPr lang="ru-RU" sz="3600" b="1" dirty="0" smtClean="0"/>
              <a:t>(1-4кл.)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 «Юный читатель» </a:t>
            </a:r>
            <a:r>
              <a:rPr lang="ru-RU" sz="3600" b="1" dirty="0" smtClean="0"/>
              <a:t>(5-7 </a:t>
            </a:r>
            <a:r>
              <a:rPr lang="ru-RU" sz="3600" b="1" dirty="0" err="1" smtClean="0"/>
              <a:t>кл</a:t>
            </a:r>
            <a:r>
              <a:rPr lang="ru-RU" sz="3600" b="1" dirty="0" smtClean="0"/>
              <a:t>.)</a:t>
            </a:r>
          </a:p>
          <a:p>
            <a:pPr>
              <a:buNone/>
            </a:pPr>
            <a:r>
              <a:rPr lang="ru-RU" sz="4400" b="1" dirty="0" smtClean="0"/>
              <a:t>«Занимательный английский» </a:t>
            </a:r>
            <a:r>
              <a:rPr lang="ru-RU" sz="4000" b="1" dirty="0" smtClean="0"/>
              <a:t>(5-7кл.)</a:t>
            </a:r>
            <a:endParaRPr lang="ru-RU" sz="4800" b="1" dirty="0" smtClean="0"/>
          </a:p>
          <a:p>
            <a:pPr>
              <a:buNone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Стратегическая цель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b="1" dirty="0" smtClean="0"/>
              <a:t> Создание системы выявления, поддержки  и развития одаренных, в том числе  со скрытой и  потенциальной  одаренностью  обучающихся, </a:t>
            </a:r>
          </a:p>
          <a:p>
            <a:pPr algn="ctr">
              <a:buNone/>
            </a:pPr>
            <a:r>
              <a:rPr lang="ru-RU" sz="4400" b="1" dirty="0" smtClean="0"/>
              <a:t>в условиях сельской малокомплектной школы. </a:t>
            </a:r>
          </a:p>
          <a:p>
            <a:pPr algn="ctr">
              <a:buNone/>
            </a:pPr>
            <a:r>
              <a:rPr lang="ru-RU" sz="4400" b="1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Программы развития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-лидерство и коммуникативные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   способности</a:t>
            </a:r>
          </a:p>
          <a:p>
            <a:pPr>
              <a:buNone/>
            </a:pPr>
            <a:r>
              <a:rPr lang="ru-RU" sz="4000" b="1" dirty="0" smtClean="0"/>
              <a:t>1. </a:t>
            </a:r>
            <a:r>
              <a:rPr lang="ru-RU" sz="3600" b="1" dirty="0" smtClean="0"/>
              <a:t>Образовательная   программа развития  лидерских  качеств  и коммуникативных  умений   у подростков</a:t>
            </a:r>
            <a:r>
              <a:rPr lang="ru-RU" sz="3600" dirty="0" smtClean="0"/>
              <a:t>  </a:t>
            </a:r>
            <a:r>
              <a:rPr lang="ru-RU" sz="3600" b="1" dirty="0" smtClean="0"/>
              <a:t>«Ключи  к   успеху»</a:t>
            </a:r>
            <a:endParaRPr lang="ru-RU" sz="4000" b="1" dirty="0" smtClean="0"/>
          </a:p>
          <a:p>
            <a:pPr>
              <a:buNone/>
            </a:pPr>
            <a:r>
              <a:rPr lang="ru-RU" sz="2400" b="1" dirty="0" smtClean="0"/>
              <a:t>     (Утверждена на заседании педсовета, протокол №4 от 10.01 2017г.)</a:t>
            </a:r>
            <a:endParaRPr lang="ru-RU" sz="2000" b="1" dirty="0" smtClean="0"/>
          </a:p>
          <a:p>
            <a:pPr>
              <a:buNone/>
            </a:pPr>
            <a:r>
              <a:rPr lang="ru-RU" sz="4000" b="1" dirty="0" smtClean="0"/>
              <a:t>   </a:t>
            </a:r>
            <a:r>
              <a:rPr lang="ru-RU" b="1" dirty="0" smtClean="0"/>
              <a:t>Автор-составитель     и   </a:t>
            </a:r>
            <a:r>
              <a:rPr lang="ru-RU" b="1" dirty="0" err="1" smtClean="0"/>
              <a:t>реализатор</a:t>
            </a:r>
            <a:r>
              <a:rPr lang="ru-RU" b="1" dirty="0" smtClean="0"/>
              <a:t>: психолог</a:t>
            </a:r>
          </a:p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r>
              <a:rPr lang="ru-RU" sz="4000" b="1" dirty="0" smtClean="0"/>
              <a:t>2. «Я и моя Родина»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Урок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1.Проблемное обучение.</a:t>
            </a:r>
          </a:p>
          <a:p>
            <a:pPr>
              <a:buNone/>
            </a:pPr>
            <a:r>
              <a:rPr lang="ru-RU" sz="4000" b="1" dirty="0" smtClean="0"/>
              <a:t>2. Индивидуальная работа.</a:t>
            </a:r>
          </a:p>
          <a:p>
            <a:pPr>
              <a:buNone/>
            </a:pPr>
            <a:r>
              <a:rPr lang="ru-RU" sz="4000" b="1" smtClean="0"/>
              <a:t>3.Проекты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4.Исследовательская деятельность</a:t>
            </a:r>
          </a:p>
          <a:p>
            <a:pPr>
              <a:buNone/>
            </a:pPr>
            <a:r>
              <a:rPr lang="ru-RU" sz="4000" b="1" dirty="0" smtClean="0"/>
              <a:t>5.Творческие и дополнительные задания</a:t>
            </a:r>
            <a:endParaRPr lang="ru-RU" sz="4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 </a:t>
            </a:r>
            <a:r>
              <a:rPr lang="ru-RU" sz="5400" dirty="0" smtClean="0">
                <a:solidFill>
                  <a:srgbClr val="FFFF00"/>
                </a:solidFill>
              </a:rPr>
              <a:t>Для каждого ученика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Индивидуальный образовательный маршрут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Обобщающий этап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sz="4400" b="1" dirty="0" smtClean="0"/>
              <a:t>1.Анализ результатов по итогам повторной диагностики </a:t>
            </a:r>
          </a:p>
          <a:p>
            <a:pPr marL="651510" indent="-514350">
              <a:buNone/>
            </a:pPr>
            <a:endParaRPr lang="ru-RU" sz="4400" b="1" dirty="0" smtClean="0"/>
          </a:p>
          <a:p>
            <a:pPr marL="651510" indent="-514350">
              <a:buNone/>
            </a:pPr>
            <a:r>
              <a:rPr lang="ru-RU" sz="4400" b="1" dirty="0" smtClean="0"/>
              <a:t>2.Обобщение и представление опыта работы по проекту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FF00"/>
                </a:solidFill>
              </a:rPr>
              <a:t>Цели проекта</a:t>
            </a:r>
            <a:endParaRPr lang="ru-RU" sz="8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1.Выявление обучающихся с различными видами и формами одаренности. </a:t>
            </a:r>
          </a:p>
          <a:p>
            <a:pPr>
              <a:buNone/>
            </a:pPr>
            <a:r>
              <a:rPr lang="ru-RU" b="1" dirty="0" smtClean="0"/>
              <a:t> 2.Разработка  организационно – методического сопровождения по данному направлению с опорой на принцип: каждый ребёнок от природы одарён по- своему. </a:t>
            </a:r>
          </a:p>
          <a:p>
            <a:pPr>
              <a:buNone/>
            </a:pPr>
            <a:r>
              <a:rPr lang="ru-RU" b="1" dirty="0" smtClean="0"/>
              <a:t> 3. Сопровождение    и    развитие обучающихся через создание комплекса организационно-педагогических условий </a:t>
            </a:r>
            <a:r>
              <a:rPr lang="ru-RU" b="1" dirty="0" err="1" smtClean="0"/>
              <a:t>внутришкольной</a:t>
            </a:r>
            <a:r>
              <a:rPr lang="ru-RU" b="1" dirty="0" smtClean="0"/>
              <a:t> и межшкольной среды.</a:t>
            </a:r>
          </a:p>
          <a:p>
            <a:pPr>
              <a:buNone/>
            </a:pPr>
            <a:r>
              <a:rPr lang="ru-RU" b="1" dirty="0" smtClean="0"/>
              <a:t>4.Обобщение и представление опыта по данному проекту.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Целевые группы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1.Обучающиеся </a:t>
            </a:r>
          </a:p>
          <a:p>
            <a:pPr>
              <a:buNone/>
            </a:pPr>
            <a:r>
              <a:rPr lang="ru-RU" sz="3600" b="1" dirty="0" smtClean="0"/>
              <a:t>2.Родители  </a:t>
            </a:r>
          </a:p>
          <a:p>
            <a:pPr>
              <a:buNone/>
            </a:pPr>
            <a:r>
              <a:rPr lang="ru-RU" sz="3600" b="1" dirty="0" smtClean="0"/>
              <a:t>3.Педагогический коллектив </a:t>
            </a:r>
          </a:p>
          <a:p>
            <a:pPr>
              <a:buNone/>
            </a:pPr>
            <a:r>
              <a:rPr lang="ru-RU" sz="3600" b="1" dirty="0" smtClean="0"/>
              <a:t>   МОУ </a:t>
            </a:r>
            <a:r>
              <a:rPr lang="ru-RU" sz="3600" b="1" dirty="0" err="1" smtClean="0"/>
              <a:t>Юркинской</a:t>
            </a:r>
            <a:r>
              <a:rPr lang="ru-RU" sz="3600" b="1" dirty="0" smtClean="0"/>
              <a:t> ООШ</a:t>
            </a:r>
          </a:p>
          <a:p>
            <a:pPr>
              <a:buNone/>
            </a:pPr>
            <a:r>
              <a:rPr lang="ru-RU" sz="3600" b="1" dirty="0" smtClean="0"/>
              <a:t>4.Педагоги дополнительного образования </a:t>
            </a:r>
          </a:p>
          <a:p>
            <a:pPr>
              <a:buNone/>
            </a:pPr>
            <a:r>
              <a:rPr lang="ru-RU" sz="3600" b="1" dirty="0" smtClean="0"/>
              <a:t>5.Представители  общественных организаций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Стратегия реализации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                          </a:t>
            </a:r>
            <a:r>
              <a:rPr lang="ru-RU" sz="3600" b="1" u="sng" dirty="0" smtClean="0"/>
              <a:t>Идея: </a:t>
            </a:r>
          </a:p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600" b="1" dirty="0" smtClean="0"/>
              <a:t>Система работы по выявлению, поддержке, развитию  и сопровождению  одаренных и потенциально одаренных обучающихся через  индивидуальные образовательные маршруты 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Задачи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Изучить научно-методическую литературу по теме проекта.</a:t>
            </a:r>
          </a:p>
          <a:p>
            <a:pPr lvl="0"/>
            <a:r>
              <a:rPr lang="ru-RU" b="1" dirty="0" smtClean="0"/>
              <a:t>Разработать и апробировать пакет диагностических и методических материалов для выявления и сопровождения различных видов одаренности. </a:t>
            </a:r>
          </a:p>
          <a:p>
            <a:pPr lvl="0"/>
            <a:r>
              <a:rPr lang="ru-RU" b="1" dirty="0" smtClean="0"/>
              <a:t>Разработать соответствующие документы (Положение об  Образовательной Программе по поддержке и развитию одаренных детей, должностная инструкция классного руководителя), регламентирующие работу с одаренными детьми  внутри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FF00"/>
                </a:solidFill>
              </a:rPr>
              <a:t>Задачи</a:t>
            </a:r>
            <a:endParaRPr lang="ru-RU" sz="8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dirty="0" smtClean="0"/>
              <a:t>Содействовать созданию и развитию  единого организационного  и образовательного  пространства  в школе для работы с одаренными детьми. </a:t>
            </a:r>
          </a:p>
          <a:p>
            <a:pPr lvl="0"/>
            <a:r>
              <a:rPr lang="ru-RU" sz="3200" b="1" dirty="0" smtClean="0"/>
              <a:t>Осуществлять обмен опытом внутри школы, района.</a:t>
            </a:r>
          </a:p>
          <a:p>
            <a:pPr lvl="0"/>
            <a:r>
              <a:rPr lang="ru-RU" sz="3200" b="1" dirty="0" smtClean="0"/>
              <a:t>Создать систему внеурочной, внешкольной  работы с учащимися.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FF00"/>
                </a:solidFill>
              </a:rPr>
              <a:t>Задачи</a:t>
            </a: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b="1" dirty="0" smtClean="0"/>
              <a:t>Организовать исследовательскую работу  и проектную деятельность учащихся по предметам и на внеурочных занятиях.</a:t>
            </a:r>
          </a:p>
          <a:p>
            <a:pPr lvl="0"/>
            <a:r>
              <a:rPr lang="ru-RU" sz="3200" b="1" dirty="0" smtClean="0"/>
              <a:t>Привлечь родителей обучающихся для выявления и поддержки своих детей в рамках организации работы с одаренными детьми.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FFFF00"/>
                </a:solidFill>
              </a:rPr>
              <a:t>Этапы проекта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</a:t>
            </a:r>
            <a:r>
              <a:rPr lang="ru-RU" sz="4400" b="1" u="sng" dirty="0" smtClean="0">
                <a:solidFill>
                  <a:srgbClr val="002060"/>
                </a:solidFill>
              </a:rPr>
              <a:t>Подготовительный этап </a:t>
            </a:r>
            <a:r>
              <a:rPr lang="ru-RU" sz="4400" b="1" dirty="0" smtClean="0"/>
              <a:t> 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                              (первый год):</a:t>
            </a:r>
          </a:p>
          <a:p>
            <a:pPr lvl="0">
              <a:buNone/>
            </a:pPr>
            <a:r>
              <a:rPr lang="ru-RU" b="1" dirty="0" smtClean="0"/>
              <a:t>    -</a:t>
            </a:r>
            <a:r>
              <a:rPr lang="ru-RU" sz="3200" b="1" dirty="0" smtClean="0"/>
              <a:t>Изучение теоретического материала; </a:t>
            </a:r>
          </a:p>
          <a:p>
            <a:pPr lvl="0">
              <a:buNone/>
            </a:pPr>
            <a:r>
              <a:rPr lang="ru-RU" sz="3200" b="1" dirty="0" smtClean="0"/>
              <a:t>   -Подготовка пакета </a:t>
            </a:r>
            <a:r>
              <a:rPr lang="ru-RU" sz="3200" b="1" dirty="0" err="1" smtClean="0"/>
              <a:t>психолого</a:t>
            </a:r>
            <a:r>
              <a:rPr lang="ru-RU" sz="3200" b="1" dirty="0" smtClean="0"/>
              <a:t>-  педагогических диагностик; </a:t>
            </a:r>
          </a:p>
          <a:p>
            <a:pPr lvl="0">
              <a:buNone/>
            </a:pPr>
            <a:r>
              <a:rPr lang="ru-RU" sz="3200" b="1" dirty="0" smtClean="0"/>
              <a:t>    -Подготовка педагогического коллектива к деятельности в новых условиях; </a:t>
            </a:r>
          </a:p>
          <a:p>
            <a:pPr lvl="0">
              <a:buNone/>
            </a:pPr>
            <a:r>
              <a:rPr lang="ru-RU" sz="3200" b="1" dirty="0" smtClean="0"/>
              <a:t>   -Календарное планирование.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793</TotalTime>
  <Words>727</Words>
  <Application>Microsoft Office PowerPoint</Application>
  <PresentationFormat>Экран (4:3)</PresentationFormat>
  <Paragraphs>120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МОУ Юркинская ООШ</vt:lpstr>
      <vt:lpstr>Стратегическая цель</vt:lpstr>
      <vt:lpstr>Цели проекта</vt:lpstr>
      <vt:lpstr>Целевые группы</vt:lpstr>
      <vt:lpstr>Стратегия реализации</vt:lpstr>
      <vt:lpstr>Задачи</vt:lpstr>
      <vt:lpstr>Задачи</vt:lpstr>
      <vt:lpstr>Задачи</vt:lpstr>
      <vt:lpstr>Этапы проекта</vt:lpstr>
      <vt:lpstr>Этапы проекта</vt:lpstr>
      <vt:lpstr>Этапы проекта</vt:lpstr>
      <vt:lpstr>Подготовительный этап</vt:lpstr>
      <vt:lpstr>Подготовительный этап</vt:lpstr>
      <vt:lpstr>Основной этап</vt:lpstr>
      <vt:lpstr>Основной этап</vt:lpstr>
      <vt:lpstr>Программы развития</vt:lpstr>
      <vt:lpstr>Программы развития</vt:lpstr>
      <vt:lpstr>Программы развития</vt:lpstr>
      <vt:lpstr>Программы развития</vt:lpstr>
      <vt:lpstr>Программы развития</vt:lpstr>
      <vt:lpstr>Урок</vt:lpstr>
      <vt:lpstr> Для каждого ученика</vt:lpstr>
      <vt:lpstr>Обобщающий этап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Юркинская ООШ</dc:title>
  <dc:creator>Лиханина</dc:creator>
  <cp:lastModifiedBy>User</cp:lastModifiedBy>
  <cp:revision>86</cp:revision>
  <dcterms:created xsi:type="dcterms:W3CDTF">2017-01-17T11:16:07Z</dcterms:created>
  <dcterms:modified xsi:type="dcterms:W3CDTF">2018-10-05T08:55:36Z</dcterms:modified>
</cp:coreProperties>
</file>