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902" r:id="rId2"/>
    <p:sldMasterId id="2147483976" r:id="rId3"/>
    <p:sldMasterId id="2147484014" r:id="rId4"/>
  </p:sldMasterIdLst>
  <p:notesMasterIdLst>
    <p:notesMasterId r:id="rId33"/>
  </p:notesMasterIdLst>
  <p:sldIdLst>
    <p:sldId id="256" r:id="rId5"/>
    <p:sldId id="262" r:id="rId6"/>
    <p:sldId id="263" r:id="rId7"/>
    <p:sldId id="267" r:id="rId8"/>
    <p:sldId id="260" r:id="rId9"/>
    <p:sldId id="258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5" r:id="rId19"/>
    <p:sldId id="284" r:id="rId20"/>
    <p:sldId id="273" r:id="rId21"/>
    <p:sldId id="274" r:id="rId22"/>
    <p:sldId id="272" r:id="rId23"/>
    <p:sldId id="276" r:id="rId24"/>
    <p:sldId id="283" r:id="rId25"/>
    <p:sldId id="277" r:id="rId26"/>
    <p:sldId id="278" r:id="rId27"/>
    <p:sldId id="279" r:id="rId28"/>
    <p:sldId id="280" r:id="rId29"/>
    <p:sldId id="281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E6B0-CBD7-4404-982A-FC771504910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6A64-044D-4164-A6E6-696A0DC6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6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2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0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7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6A64-044D-4164-A6E6-696A0DC618C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2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1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5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7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51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8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87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22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1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5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7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8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5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8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7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D28-F9BB-41EE-AB8A-E472E6EE3181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8F03-1D97-4DFE-9ACE-10F513F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7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8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22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7" y="-1"/>
            <a:ext cx="8758859" cy="6853679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40" name="Picture 16" descr="http://www.playcast.ru/uploads/2013/11/30/6701335.png"/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4194448"/>
            <a:ext cx="1857107" cy="26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50" y="2485692"/>
            <a:ext cx="422622" cy="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898" y="4201494"/>
            <a:ext cx="541159" cy="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462" y="4134945"/>
            <a:ext cx="386708" cy="59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32" y="827062"/>
            <a:ext cx="417159" cy="641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4" y="412264"/>
            <a:ext cx="423034" cy="6502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" y="1444399"/>
            <a:ext cx="619124" cy="951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55" y="2506251"/>
            <a:ext cx="645963" cy="85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25978" y="6625292"/>
            <a:ext cx="990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2016</a:t>
            </a:r>
            <a:endParaRPr lang="ru-RU" sz="800" b="0" dirty="0">
              <a:solidFill>
                <a:schemeClr val="bg1"/>
              </a:solidFill>
            </a:endParaRPr>
          </a:p>
        </p:txBody>
      </p:sp>
      <p:pic>
        <p:nvPicPr>
          <p:cNvPr id="39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2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291" y="3263599"/>
            <a:ext cx="718576" cy="10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-1"/>
            <a:ext cx="8758859" cy="6853679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40" name="Picture 16" descr="http://www.playcast.ru/uploads/2013/11/30/6701335.png"/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4194446"/>
            <a:ext cx="1857107" cy="26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50" y="2485692"/>
            <a:ext cx="422622" cy="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897" y="4201494"/>
            <a:ext cx="541159" cy="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462" y="4134945"/>
            <a:ext cx="386708" cy="59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32" y="827060"/>
            <a:ext cx="417159" cy="641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4" y="412262"/>
            <a:ext cx="423034" cy="6502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" y="1444399"/>
            <a:ext cx="619124" cy="951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55" y="2506249"/>
            <a:ext cx="645963" cy="85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25978" y="6625292"/>
            <a:ext cx="990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2016</a:t>
            </a:r>
            <a:endParaRPr lang="ru-RU" sz="800" b="0" dirty="0">
              <a:solidFill>
                <a:schemeClr val="bg1"/>
              </a:solidFill>
            </a:endParaRPr>
          </a:p>
        </p:txBody>
      </p:sp>
      <p:pic>
        <p:nvPicPr>
          <p:cNvPr id="39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2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291" y="3263599"/>
            <a:ext cx="718576" cy="10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4" y="-1"/>
            <a:ext cx="8758859" cy="6853679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40" name="Picture 16" descr="http://www.playcast.ru/uploads/2013/11/30/6701335.png"/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4442"/>
            <a:ext cx="1857107" cy="26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50" y="2485692"/>
            <a:ext cx="422622" cy="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1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895" y="4201494"/>
            <a:ext cx="541159" cy="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462" y="4134945"/>
            <a:ext cx="386708" cy="59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32" y="827056"/>
            <a:ext cx="417159" cy="641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3" y="412258"/>
            <a:ext cx="423034" cy="6502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6" y="1444399"/>
            <a:ext cx="619124" cy="951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55" y="2506245"/>
            <a:ext cx="645963" cy="85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25978" y="6625292"/>
            <a:ext cx="990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2016</a:t>
            </a:r>
            <a:endParaRPr lang="ru-RU" sz="800" b="0" dirty="0">
              <a:solidFill>
                <a:schemeClr val="bg1"/>
              </a:solidFill>
            </a:endParaRPr>
          </a:p>
        </p:txBody>
      </p:sp>
      <p:pic>
        <p:nvPicPr>
          <p:cNvPr id="39" name="Picture 6" descr="http://img0.liveinternet.ru/images/attach/c/2/66/239/66239261_84.png"/>
          <p:cNvPicPr>
            <a:picLocks noChangeAspect="1" noChangeArrowheads="1"/>
          </p:cNvPicPr>
          <p:nvPr/>
        </p:nvPicPr>
        <p:blipFill>
          <a:blip r:embed="rId2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291" y="3263596"/>
            <a:ext cx="718576" cy="10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окумент 10"/>
          <p:cNvSpPr/>
          <p:nvPr/>
        </p:nvSpPr>
        <p:spPr>
          <a:xfrm rot="16200000">
            <a:off x="-2536041" y="2536041"/>
            <a:ext cx="6858000" cy="1785918"/>
          </a:xfrm>
          <a:prstGeom prst="flowChartDocumen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0_8d29c_d10b6293_L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28596" y="2428868"/>
            <a:ext cx="1027339" cy="2732284"/>
          </a:xfrm>
          <a:prstGeom prst="rect">
            <a:avLst/>
          </a:prstGeom>
        </p:spPr>
      </p:pic>
      <p:pic>
        <p:nvPicPr>
          <p:cNvPr id="15" name="Рисунок 14" descr="0_8d29c_d10b6293_L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57158" y="285728"/>
            <a:ext cx="785818" cy="2089942"/>
          </a:xfrm>
          <a:prstGeom prst="rect">
            <a:avLst/>
          </a:prstGeom>
        </p:spPr>
      </p:pic>
      <p:pic>
        <p:nvPicPr>
          <p:cNvPr id="16" name="Рисунок 15" descr="0_6a837_8225efc1_L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4-06-15 09-59-00 Яндекс.Фотки - Google Chrome.pn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19501"/>
            <a:ext cx="3718449" cy="3238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or-imc@yandex.ru" TargetMode="External"/><Relationship Id="rId2" Type="http://schemas.openxmlformats.org/officeDocument/2006/relationships/hyperlink" Target="https://imc-bor.edu.yar.ru/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kuzminan1971@mail.ru" TargetMode="External"/><Relationship Id="rId5" Type="http://schemas.openxmlformats.org/officeDocument/2006/relationships/hyperlink" Target="https://kuzminanyu.ru/wp-login.php" TargetMode="External"/><Relationship Id="rId4" Type="http://schemas.openxmlformats.org/officeDocument/2006/relationships/hyperlink" Target="https://kuzminanyu.ru/wp-login.php?action=rp&amp;key=PBf8i3Z4hU9BkorAtUQJ&amp;login=ad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6550496" cy="47525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На свете так много различных профессий,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И в каждой есть прелесть своя,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Но нет благородней, нужней и чудесней,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Чем та, кем работаю я!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06071"/>
            <a:ext cx="4392487" cy="344244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35696" y="476250"/>
            <a:ext cx="6851104" cy="564991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Преодоление этих трудностей возможно только через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создание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среды и правильного выбора форм, методов и приёмов логопедической коррекции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Поэтому </a:t>
            </a:r>
            <a:r>
              <a:rPr lang="ru-RU" sz="2400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здоровьесберегающие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технологии – неотъемлемая часть логопедической работы.</a:t>
            </a:r>
          </a:p>
          <a:p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0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76672"/>
            <a:ext cx="7344816" cy="61084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обеспечение комплекса педагогического воздействия, направленного на преодоление и профилактику речевых нарушений, выравнивание и сохранение психофизического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здоровья детей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 Задачи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1.Развитие навыков общения,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коррекция звукопроизношения, формирование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фонетической стороны речи, обучение связной, грамматически правильной речи, подготовка детей к обучению в школе.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2.Создание благоприятного климата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для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детей с нарушением речи.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3.Ознакомление с простыми приемами по сохранению собственного здоровья.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4.Коррекция недостатков моторного недоразвития.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60648"/>
            <a:ext cx="6635079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В своей работе использую как традиционные , так и нетрадиционные виды </a:t>
            </a:r>
            <a:r>
              <a:rPr lang="ru-RU" sz="2400" b="1" dirty="0" err="1">
                <a:latin typeface="Arial Black" pitchFamily="34" charset="0"/>
                <a:cs typeface="Times New Roman" pitchFamily="18" charset="0"/>
              </a:rPr>
              <a:t>здоровьесберегающих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 технологий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Традиционные: </a:t>
            </a: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артикуляционная гимнастика, дыхательная гимнастика, пальчиковая и зрительная гимнастика, массаж и самомассаж .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Нетрадиционные: </a:t>
            </a: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мимическая гимнастика, Су-</a:t>
            </a:r>
            <a:r>
              <a:rPr lang="ru-RU" sz="2400" b="1" i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джок</a:t>
            </a: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терапия,   </a:t>
            </a:r>
            <a:r>
              <a:rPr lang="ru-RU" sz="2400" b="1" i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биоэнергопластика</a:t>
            </a: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кинезиологические</a:t>
            </a: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упражнения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2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3389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Артикуляционная гимнастика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396044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улучшать кровоснабжение артикуляционных органов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и их иннервацию (нервную проводимость);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улучшать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подвижность артикуляционных органов;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укреплять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мышечную систему языка, губ, щёк; 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уменьшать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напряжённость артикуляционных органов; </a:t>
            </a: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 descr="C:\Users\User\Desktop\фото\зантия, работа\100_1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5001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зантия, работа\100_2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500114" cy="24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0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Дыхательная гимнастика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19"/>
            <a:ext cx="4824536" cy="345638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Цель и задачи: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обогащать организм кислородом;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улучшать обменные процессы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нормализовать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Arial Black" pitchFamily="34" charset="0"/>
                <a:cs typeface="Times New Roman" pitchFamily="18" charset="0"/>
              </a:rPr>
              <a:t>психо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-эмоциональное состояние;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сформировать длительный, направленный выдох;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развивать силу, плавность, длительность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выдоха.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\111___01\IMG_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581128"/>
            <a:ext cx="3744416" cy="16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111___01\IMG_0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3" y="3429000"/>
            <a:ext cx="27157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111___01\IMG_08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3" y="908720"/>
            <a:ext cx="27157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0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Динамические паузы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1"/>
            <a:ext cx="4104456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задачи: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-у</a:t>
            </a: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лучшать осанку;</a:t>
            </a:r>
            <a:endParaRPr lang="ru-RU" sz="18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-усиливать </a:t>
            </a:r>
            <a:r>
              <a:rPr lang="ru-RU" sz="1800" dirty="0">
                <a:latin typeface="Arial Black" pitchFamily="34" charset="0"/>
                <a:cs typeface="Times New Roman" pitchFamily="18" charset="0"/>
              </a:rPr>
              <a:t>обмен веществ в организме;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-развивать </a:t>
            </a:r>
            <a:r>
              <a:rPr lang="ru-RU" sz="1800" dirty="0">
                <a:latin typeface="Arial Black" pitchFamily="34" charset="0"/>
                <a:cs typeface="Times New Roman" pitchFamily="18" charset="0"/>
              </a:rPr>
              <a:t>произвольное внимание и память, способность сосредотачиваться;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-нормализовать мышечный тонус, 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-создавать </a:t>
            </a:r>
            <a:r>
              <a:rPr lang="ru-RU" sz="1800" dirty="0">
                <a:latin typeface="Arial Black" pitchFamily="34" charset="0"/>
                <a:cs typeface="Times New Roman" pitchFamily="18" charset="0"/>
              </a:rPr>
              <a:t>благоприятную атмосферу</a:t>
            </a: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-снять </a:t>
            </a:r>
            <a:r>
              <a:rPr lang="ru-RU" sz="1800" dirty="0">
                <a:latin typeface="Arial Black" pitchFamily="34" charset="0"/>
                <a:cs typeface="Times New Roman" pitchFamily="18" charset="0"/>
              </a:rPr>
              <a:t>напряжение, вызванное негативными эмоциями</a:t>
            </a: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-воспитывать  быстроту реакции </a:t>
            </a:r>
            <a:r>
              <a:rPr lang="ru-RU" sz="1800" dirty="0">
                <a:latin typeface="Arial Black" pitchFamily="34" charset="0"/>
                <a:cs typeface="Times New Roman" pitchFamily="18" charset="0"/>
              </a:rPr>
              <a:t>на словесные инструкции. </a:t>
            </a:r>
          </a:p>
          <a:p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User\Desktop\фото\111___01\IMG_0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918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111___01\IMG_0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4992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9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Релаксация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3600400" cy="37444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Цель: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-достичь </a:t>
            </a:r>
            <a:r>
              <a:rPr lang="ru-RU" sz="2000" dirty="0">
                <a:latin typeface="Arial Black" pitchFamily="34" charset="0"/>
              </a:rPr>
              <a:t>полного расслабления организма, </a:t>
            </a:r>
            <a:r>
              <a:rPr lang="ru-RU" sz="2000" dirty="0" smtClean="0">
                <a:latin typeface="Arial Black" pitchFamily="34" charset="0"/>
              </a:rPr>
              <a:t>благодаря этому повышается работоспособность </a:t>
            </a:r>
            <a:r>
              <a:rPr lang="ru-RU" sz="2000" dirty="0">
                <a:latin typeface="Arial Black" pitchFamily="34" charset="0"/>
              </a:rPr>
              <a:t>и </a:t>
            </a:r>
            <a:r>
              <a:rPr lang="ru-RU" sz="2000" dirty="0" smtClean="0">
                <a:latin typeface="Arial Black" pitchFamily="34" charset="0"/>
              </a:rPr>
              <a:t>снижается психическое </a:t>
            </a:r>
            <a:r>
              <a:rPr lang="ru-RU" sz="2000" dirty="0">
                <a:latin typeface="Arial Black" pitchFamily="34" charset="0"/>
              </a:rPr>
              <a:t>и </a:t>
            </a:r>
            <a:r>
              <a:rPr lang="ru-RU" sz="2000" dirty="0" smtClean="0">
                <a:latin typeface="Arial Black" pitchFamily="34" charset="0"/>
              </a:rPr>
              <a:t>физическое напряжение, </a:t>
            </a:r>
            <a:r>
              <a:rPr lang="ru-RU" sz="2000" dirty="0">
                <a:latin typeface="Arial Black" pitchFamily="34" charset="0"/>
              </a:rPr>
              <a:t>что </a:t>
            </a:r>
            <a:r>
              <a:rPr lang="ru-RU" sz="2000" dirty="0" smtClean="0">
                <a:latin typeface="Arial Black" pitchFamily="34" charset="0"/>
              </a:rPr>
              <a:t> положительно влияет </a:t>
            </a:r>
            <a:r>
              <a:rPr lang="ru-RU" sz="2000" dirty="0">
                <a:latin typeface="Arial Black" pitchFamily="34" charset="0"/>
              </a:rPr>
              <a:t>на психику.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3314" name="Picture 2" descr="C:\Users\User\Desktop\фото\111___01\IMG_0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519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\111___01\IMG_0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8258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1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Пальчиковая гимнастика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9"/>
            <a:ext cx="4708286" cy="28083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развивать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ловкость и точность рук, </a:t>
            </a:r>
            <a:endParaRPr lang="ru-RU" sz="2000" dirty="0" smtClean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стимулировать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творческие способности, фантазию и речь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учить переключать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внимания,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улучшать координацию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мелкую моторику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\111___01\IMG_0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18" y="1340768"/>
            <a:ext cx="2848652" cy="22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111___01\IMG_0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955250" cy="26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0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Зрительная гимнастика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4248472" cy="504055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-предупреждать  утомление </a:t>
            </a:r>
            <a:r>
              <a:rPr lang="ru-RU" sz="2000" dirty="0">
                <a:latin typeface="Arial Black" pitchFamily="34" charset="0"/>
              </a:rPr>
              <a:t>глаз, 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-улучшать </a:t>
            </a:r>
            <a:r>
              <a:rPr lang="ru-RU" sz="2000" dirty="0">
                <a:latin typeface="Arial Black" pitchFamily="34" charset="0"/>
              </a:rPr>
              <a:t>аккомодацию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-снимать </a:t>
            </a:r>
            <a:r>
              <a:rPr lang="ru-RU" sz="2000" dirty="0">
                <a:latin typeface="Arial Black" pitchFamily="34" charset="0"/>
              </a:rPr>
              <a:t>напряжение и расслабить мышцы глаз, 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-укреплять </a:t>
            </a:r>
            <a:r>
              <a:rPr lang="ru-RU" sz="2000" dirty="0">
                <a:latin typeface="Arial Black" pitchFamily="34" charset="0"/>
              </a:rPr>
              <a:t>мышцы </a:t>
            </a:r>
            <a:r>
              <a:rPr lang="ru-RU" sz="2000" dirty="0" smtClean="0">
                <a:latin typeface="Arial Black" pitchFamily="34" charset="0"/>
              </a:rPr>
              <a:t>глаз</a:t>
            </a:r>
            <a:endParaRPr lang="ru-RU" sz="20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развивать </a:t>
            </a:r>
            <a:r>
              <a:rPr lang="ru-RU" sz="2000" dirty="0">
                <a:latin typeface="Arial Black" pitchFamily="34" charset="0"/>
              </a:rPr>
              <a:t>концентрацию внимания  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обеспечивать </a:t>
            </a:r>
            <a:r>
              <a:rPr lang="ru-RU" sz="2000" dirty="0">
                <a:latin typeface="Arial Black" pitchFamily="34" charset="0"/>
              </a:rPr>
              <a:t>межполушарное взаимодействие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развивать </a:t>
            </a:r>
            <a:r>
              <a:rPr lang="ru-RU" sz="2000" dirty="0">
                <a:latin typeface="Arial Black" pitchFamily="34" charset="0"/>
              </a:rPr>
              <a:t>навыки волевой регуляции и умение управлять </a:t>
            </a:r>
            <a:r>
              <a:rPr lang="ru-RU" sz="2000" dirty="0" smtClean="0">
                <a:latin typeface="Arial Black" pitchFamily="34" charset="0"/>
              </a:rPr>
              <a:t>движениями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7170" name="Picture 2" descr="C:\Users\User\Desktop\фото\111___01\IMG_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9878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6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Самомассаж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4392488" cy="331236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-нормализовать мышечный тонус,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-стимулировать тактильные ощущения;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-улучшать координацию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движений, </a:t>
            </a:r>
            <a:endParaRPr lang="ru-RU" sz="2000" dirty="0" smtClean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-восстанавливать ослабленные мышцы,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снимать  напряжение.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194" name="Picture 2" descr="C:\Users\User\Desktop\фото\111___01\IMG_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78777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\111___01\IMG_0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31768"/>
            <a:ext cx="278777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111___01\IMG_0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2664296" cy="19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Муниципальное учреждение дополнительного профессионального образования  «Центр сопровождения участников образовательного процесса»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35694"/>
            <a:ext cx="3960440" cy="3937522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Кузьмина Наталья Юрьевна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учитель-логопед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МУ ДПО ЦСУОП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Борисоглебский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23171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052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3204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Логопедический массаж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4896544" cy="59492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Цель и задачи: 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-нормализовать мышечный  тонус </a:t>
            </a:r>
            <a:r>
              <a:rPr lang="ru-RU" sz="1800" dirty="0">
                <a:latin typeface="Arial Black" pitchFamily="34" charset="0"/>
              </a:rPr>
              <a:t>общей, мимической и артикуляционной мускулатуры;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-снизить  патологические двигательные проявления </a:t>
            </a:r>
            <a:r>
              <a:rPr lang="ru-RU" sz="1800" dirty="0">
                <a:latin typeface="Arial Black" pitchFamily="34" charset="0"/>
              </a:rPr>
              <a:t>мышц речевого аппарата (</a:t>
            </a:r>
            <a:r>
              <a:rPr lang="ru-RU" sz="1800" dirty="0" err="1">
                <a:latin typeface="Arial Black" pitchFamily="34" charset="0"/>
              </a:rPr>
              <a:t>синкинезия</a:t>
            </a:r>
            <a:r>
              <a:rPr lang="ru-RU" sz="1800" dirty="0">
                <a:latin typeface="Arial Black" pitchFamily="34" charset="0"/>
              </a:rPr>
              <a:t>, гиперкинезы, судороги и т.п.);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-</a:t>
            </a:r>
            <a:r>
              <a:rPr lang="ru-RU" sz="1800" dirty="0" smtClean="0">
                <a:latin typeface="Arial Black" pitchFamily="34" charset="0"/>
              </a:rPr>
              <a:t>стимулировать </a:t>
            </a:r>
            <a:r>
              <a:rPr lang="ru-RU" sz="1800" dirty="0" err="1" smtClean="0">
                <a:latin typeface="Arial Black" pitchFamily="34" charset="0"/>
              </a:rPr>
              <a:t>проприорецептивные</a:t>
            </a:r>
            <a:r>
              <a:rPr lang="ru-RU" sz="1800" dirty="0" smtClean="0">
                <a:latin typeface="Arial Black" pitchFamily="34" charset="0"/>
              </a:rPr>
              <a:t> ощущения;</a:t>
            </a:r>
            <a:endParaRPr lang="ru-RU" sz="1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-</a:t>
            </a:r>
            <a:r>
              <a:rPr lang="ru-RU" sz="1800" dirty="0" smtClean="0">
                <a:latin typeface="Arial Black" pitchFamily="34" charset="0"/>
              </a:rPr>
              <a:t>увеличить объем </a:t>
            </a:r>
            <a:r>
              <a:rPr lang="ru-RU" sz="1800" dirty="0">
                <a:latin typeface="Arial Black" pitchFamily="34" charset="0"/>
              </a:rPr>
              <a:t>и </a:t>
            </a:r>
            <a:r>
              <a:rPr lang="ru-RU" sz="1800" dirty="0" smtClean="0">
                <a:latin typeface="Arial Black" pitchFamily="34" charset="0"/>
              </a:rPr>
              <a:t>амплитуду артикуляционных </a:t>
            </a:r>
            <a:r>
              <a:rPr lang="ru-RU" sz="1800" dirty="0">
                <a:latin typeface="Arial Black" pitchFamily="34" charset="0"/>
              </a:rPr>
              <a:t>движений;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-</a:t>
            </a:r>
            <a:r>
              <a:rPr lang="ru-RU" sz="1800" dirty="0" smtClean="0">
                <a:latin typeface="Arial Black" pitchFamily="34" charset="0"/>
              </a:rPr>
              <a:t>активизировать те группы </a:t>
            </a:r>
            <a:r>
              <a:rPr lang="ru-RU" sz="1800" dirty="0">
                <a:latin typeface="Arial Black" pitchFamily="34" charset="0"/>
              </a:rPr>
              <a:t>мышц периферического речевого аппарата, у которых имелась недостаточная сократительная активность;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-</a:t>
            </a:r>
            <a:r>
              <a:rPr lang="ru-RU" sz="1800" dirty="0" smtClean="0">
                <a:latin typeface="Arial Black" pitchFamily="34" charset="0"/>
              </a:rPr>
              <a:t>формировать  произвольные, координированные движения </a:t>
            </a:r>
            <a:r>
              <a:rPr lang="ru-RU" sz="1800" dirty="0">
                <a:latin typeface="Arial Black" pitchFamily="34" charset="0"/>
              </a:rPr>
              <a:t>органов артикуляции.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ото\массаж\IMG_20190115_10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5922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\массаж\IMG_20190115_102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6406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1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 Black" pitchFamily="34" charset="0"/>
              </a:rPr>
              <a:t>Логопедический массаж прошли </a:t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>45 детей. Это 85 курсов</a:t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> (1 курс=10 сеансам)</a:t>
            </a:r>
            <a:endParaRPr lang="ru-RU" sz="28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66" y="2132856"/>
            <a:ext cx="5285662" cy="34563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0777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Су-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джок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терапия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1640" y="1196752"/>
            <a:ext cx="4104456" cy="324036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задачи: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нормализовать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мышечный тонус,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- 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опосредованно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стимулировать речевые области в коре головного мозга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корректировать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речевые нарушения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фото\111___01\IMG_0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630978"/>
            <a:ext cx="3304111" cy="20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фото\111___01\IMG_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30" y="3861048"/>
            <a:ext cx="32793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8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Биоэнергопластика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4464496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-развивать </a:t>
            </a:r>
            <a:r>
              <a:rPr lang="ru-RU" sz="2000" dirty="0">
                <a:latin typeface="Arial Black" pitchFamily="34" charset="0"/>
              </a:rPr>
              <a:t>координацию артикуляционного аппарата и мелкой моторики пальцев рук; 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-активизировать </a:t>
            </a:r>
            <a:r>
              <a:rPr lang="ru-RU" sz="2000" dirty="0">
                <a:latin typeface="Arial Black" pitchFamily="34" charset="0"/>
              </a:rPr>
              <a:t>память, произвольное внимание, межполушарные взаимосвязи; 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формировать </a:t>
            </a:r>
            <a:r>
              <a:rPr lang="ru-RU" sz="2000" dirty="0">
                <a:latin typeface="Arial Black" pitchFamily="34" charset="0"/>
              </a:rPr>
              <a:t>умение действовать по словесным инструкциям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4" name="Picture 13" descr="PC14134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6" t="-9956" r="-8456" b="-9956"/>
          <a:stretch>
            <a:fillRect/>
          </a:stretch>
        </p:blipFill>
        <p:spPr bwMode="auto">
          <a:xfrm>
            <a:off x="5753963" y="764704"/>
            <a:ext cx="3282950" cy="246062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PC141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808312" cy="273630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03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Кинезиологические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упражнения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4032448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и 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Развивать межполушарное взаимодействие; 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Развивать мелкую 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крупную моторику;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 Улучшать  работу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долговременной и кратковременной памяти;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-Способствовать снятию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стресса, нервного напряжения, усталости;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Формировать абстрактное мышление 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ото\111___01\IMG_0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3125797"/>
            <a:ext cx="32941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\111___01\IMG_0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908720"/>
            <a:ext cx="32941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фото\111___01\IMG_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07" y="4869160"/>
            <a:ext cx="335699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7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Семейное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4680520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Цель и 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-вовлекать </a:t>
            </a:r>
            <a:r>
              <a:rPr lang="ru-RU" sz="2000" dirty="0">
                <a:latin typeface="Arial Black" pitchFamily="34" charset="0"/>
              </a:rPr>
              <a:t>родителей в орбиту </a:t>
            </a:r>
            <a:r>
              <a:rPr lang="ru-RU" sz="2000" dirty="0" err="1">
                <a:latin typeface="Arial Black" pitchFamily="34" charset="0"/>
              </a:rPr>
              <a:t>здоровьесберегающей</a:t>
            </a:r>
            <a:r>
              <a:rPr lang="ru-RU" sz="2000" dirty="0">
                <a:latin typeface="Arial Black" pitchFamily="34" charset="0"/>
              </a:rPr>
              <a:t> деятельности через интересные формы </a:t>
            </a:r>
            <a:r>
              <a:rPr lang="ru-RU" sz="2000" dirty="0" smtClean="0">
                <a:latin typeface="Arial Black" pitchFamily="34" charset="0"/>
              </a:rPr>
              <a:t>взаимодействия;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-знакомить </a:t>
            </a:r>
            <a:r>
              <a:rPr lang="ru-RU" sz="2000" dirty="0">
                <a:latin typeface="Arial Black" pitchFamily="34" charset="0"/>
              </a:rPr>
              <a:t>их с методами и приёмами работы с детьми. </a:t>
            </a:r>
            <a:endParaRPr lang="ru-RU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Результатом </a:t>
            </a:r>
            <a:r>
              <a:rPr lang="ru-RU" sz="2000" dirty="0">
                <a:latin typeface="Arial Black" pitchFamily="34" charset="0"/>
              </a:rPr>
              <a:t>такого общения стало понимание семьей необходимости объединить усилия для выработки единой педагогической линии в интересах ребенка.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2290" name="Picture 2" descr="C:\Users\User\Desktop\фото\родители\IMG_7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1318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\родители\IMG_7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333510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2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283152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Результаты использование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</a:rPr>
              <a:t>здоровьесберегающих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      технологий в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коррекционной работе учителя-логопеда: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-повышается </a:t>
            </a:r>
            <a:r>
              <a:rPr lang="ru-RU" sz="2000" dirty="0">
                <a:latin typeface="Arial Black" pitchFamily="34" charset="0"/>
              </a:rPr>
              <a:t>работоспособность, выносливость;</a:t>
            </a:r>
          </a:p>
          <a:p>
            <a:pPr marL="0" lvl="0" indent="0">
              <a:buNone/>
            </a:pPr>
            <a:r>
              <a:rPr lang="ru-RU" sz="2000" dirty="0">
                <a:latin typeface="Arial Black" pitchFamily="34" charset="0"/>
              </a:rPr>
              <a:t>    развиваются психические процессов;</a:t>
            </a: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-корректируется </a:t>
            </a:r>
            <a:r>
              <a:rPr lang="ru-RU" sz="2000" dirty="0">
                <a:latin typeface="Arial Black" pitchFamily="34" charset="0"/>
              </a:rPr>
              <a:t>поведение и преодолеваются психологические трудности;</a:t>
            </a:r>
          </a:p>
          <a:p>
            <a:pPr marL="0" lvl="0" indent="0">
              <a:buNone/>
            </a:pP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снимается </a:t>
            </a:r>
            <a:r>
              <a:rPr lang="ru-RU" sz="2000" dirty="0">
                <a:latin typeface="Arial Black" pitchFamily="34" charset="0"/>
              </a:rPr>
              <a:t>эмоциональное напряжение и тревожность;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-</a:t>
            </a:r>
            <a:r>
              <a:rPr lang="ru-RU" sz="2000" dirty="0">
                <a:latin typeface="Arial Black" pitchFamily="34" charset="0"/>
              </a:rPr>
              <a:t>повышается речевая активность;</a:t>
            </a: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-снижается </a:t>
            </a:r>
            <a:r>
              <a:rPr lang="ru-RU" sz="2000" dirty="0">
                <a:latin typeface="Arial Black" pitchFamily="34" charset="0"/>
              </a:rPr>
              <a:t>уровень заболеваемости;</a:t>
            </a: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-улучшается </a:t>
            </a:r>
            <a:r>
              <a:rPr lang="ru-RU" sz="2000" dirty="0">
                <a:latin typeface="Arial Black" pitchFamily="34" charset="0"/>
              </a:rPr>
              <a:t>зрение;</a:t>
            </a: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-развивается </a:t>
            </a:r>
            <a:r>
              <a:rPr lang="ru-RU" sz="2000" dirty="0">
                <a:latin typeface="Arial Black" pitchFamily="34" charset="0"/>
              </a:rPr>
              <a:t>общая и мелкая моторики;</a:t>
            </a:r>
          </a:p>
          <a:p>
            <a:pPr marL="0" lvl="0" indent="0">
              <a:buNone/>
            </a:pPr>
            <a:r>
              <a:rPr lang="ru-RU" sz="2000" dirty="0" smtClean="0">
                <a:latin typeface="Arial Black" pitchFamily="34" charset="0"/>
              </a:rPr>
              <a:t>-увеличивается </a:t>
            </a:r>
            <a:r>
              <a:rPr lang="ru-RU" sz="2000" dirty="0">
                <a:latin typeface="Arial Black" pitchFamily="34" charset="0"/>
              </a:rPr>
              <a:t>уровень социальной адаптации;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2372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Содержание учебно-методического пакета:</a:t>
            </a:r>
          </a:p>
          <a:p>
            <a:pPr marL="0" indent="0"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Стимульный материал для массажа и самомассажа кистей рук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Стимульный материал для отработки и правильного произношения звуков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Консультации и семинары-практикумы для родителей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 Картотека пальчиковых игр и физкультминутки по лексическим темам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Картотека гимнастик для глаз и ушей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Диагностика речевого развития  детей 5-7 лет </a:t>
            </a:r>
            <a:r>
              <a:rPr lang="ru-RU" sz="2000" dirty="0">
                <a:latin typeface="Arial Black" pitchFamily="34" charset="0"/>
              </a:rPr>
              <a:t>и младших </a:t>
            </a:r>
            <a:r>
              <a:rPr lang="ru-RU" sz="2000" dirty="0" smtClean="0">
                <a:latin typeface="Arial Black" pitchFamily="34" charset="0"/>
              </a:rPr>
              <a:t>школьников с нарушениями речи системного характера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 Black" pitchFamily="34" charset="0"/>
              </a:rPr>
              <a:t>Диагностический комплекс «Обследование речевого развития детей»</a:t>
            </a:r>
          </a:p>
          <a:p>
            <a:pPr marL="0" indent="0">
              <a:buNone/>
            </a:pPr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pPr>
              <a:buFontTx/>
              <a:buChar char="-"/>
            </a:pPr>
            <a:endParaRPr lang="ru-RU" sz="24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87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32656"/>
            <a:ext cx="6779096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Контактная информация:</a:t>
            </a:r>
          </a:p>
          <a:p>
            <a:pPr marL="0" indent="0">
              <a:buNone/>
            </a:pPr>
            <a:endParaRPr lang="en-U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Муниципальное учреждение дополнительного профессионального образования Центр сопровождения участников образовательного процесса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Адрес:</a:t>
            </a:r>
            <a:r>
              <a:rPr lang="ru-RU" sz="1800" dirty="0" smtClean="0">
                <a:latin typeface="Arial Black" pitchFamily="34" charset="0"/>
              </a:rPr>
              <a:t> 152170 Ярославская область, п. Борисоглебский, ул. Октябрьская, д.44. тел. 8(48539) 2-19-79</a:t>
            </a: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Официальный сайт: </a:t>
            </a:r>
            <a:r>
              <a:rPr lang="en-US" sz="1800" dirty="0" smtClean="0">
                <a:latin typeface="Arial Black" pitchFamily="34" charset="0"/>
                <a:hlinkClick r:id="rId2"/>
              </a:rPr>
              <a:t>https</a:t>
            </a:r>
            <a:r>
              <a:rPr lang="en-US" sz="1800" dirty="0">
                <a:latin typeface="Arial Black" pitchFamily="34" charset="0"/>
                <a:hlinkClick r:id="rId2"/>
              </a:rPr>
              <a:t>://</a:t>
            </a:r>
            <a:r>
              <a:rPr lang="en-US" sz="1800" dirty="0" smtClean="0">
                <a:latin typeface="Arial Black" pitchFamily="34" charset="0"/>
                <a:hlinkClick r:id="rId2"/>
              </a:rPr>
              <a:t>imc-bor.edu.yar.ru</a:t>
            </a:r>
            <a:endParaRPr lang="ru-RU" sz="1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Электронная почта: </a:t>
            </a:r>
            <a:r>
              <a:rPr lang="en-US" sz="1800" dirty="0" smtClean="0">
                <a:latin typeface="Arial Black" pitchFamily="34" charset="0"/>
                <a:hlinkClick r:id="rId3"/>
              </a:rPr>
              <a:t>bor-imc@yandex.ru</a:t>
            </a:r>
            <a:endParaRPr lang="ru-RU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Сайт Кузьминой Н.Ю. </a:t>
            </a:r>
            <a:r>
              <a:rPr lang="ru-RU" sz="1800" u="sng" dirty="0">
                <a:latin typeface="Arial Black" pitchFamily="34" charset="0"/>
                <a:hlinkClick r:id="rId4"/>
              </a:rPr>
              <a:t>https://kuzminanyu.ru/wp-login.php?action=rp&amp;key=PBf8i3Z4hU9BkorAtUQJ&amp;login=adm</a:t>
            </a: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u="sng" dirty="0" smtClean="0">
                <a:latin typeface="Arial Black" pitchFamily="34" charset="0"/>
                <a:hlinkClick r:id="rId5"/>
              </a:rPr>
              <a:t>https</a:t>
            </a:r>
            <a:r>
              <a:rPr lang="ru-RU" sz="1800" u="sng" dirty="0">
                <a:latin typeface="Arial Black" pitchFamily="34" charset="0"/>
                <a:hlinkClick r:id="rId5"/>
              </a:rPr>
              <a:t>://</a:t>
            </a:r>
            <a:r>
              <a:rPr lang="ru-RU" sz="1800" u="sng" dirty="0" smtClean="0">
                <a:latin typeface="Arial Black" pitchFamily="34" charset="0"/>
                <a:hlinkClick r:id="rId5"/>
              </a:rPr>
              <a:t>kuzminanyu.ru/wp-login.php</a:t>
            </a:r>
            <a:endParaRPr lang="ru-RU" sz="1800" u="sng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Электронная почта: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u="sng" dirty="0" smtClean="0">
                <a:latin typeface="Arial Black" pitchFamily="34" charset="0"/>
                <a:hlinkClick r:id="rId6"/>
              </a:rPr>
              <a:t>kuzminan1971@mail.ru</a:t>
            </a:r>
            <a:endParaRPr lang="en-US" sz="1800" u="sng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1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919" y="332656"/>
            <a:ext cx="4694553" cy="2047473"/>
          </a:xfrm>
        </p:spPr>
        <p:txBody>
          <a:bodyPr/>
          <a:lstStyle/>
          <a:p>
            <a:pPr marL="0" indent="0" algn="l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Образование : 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высшее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Стаж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работы в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должности: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18 л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Педагогический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стаж: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28 лет</a:t>
            </a:r>
            <a:br>
              <a:rPr lang="ru-RU" sz="2000" b="1" dirty="0"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Квалификационная категория: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первая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ДОКУМЕНТ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331"/>
            <a:ext cx="3802391" cy="26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ОКУМЕНТЫ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4329220" cy="36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УМЕНТЫ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2350"/>
            <a:ext cx="3916587" cy="36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Одна из задач ФГОС ДО  и начального общего образования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4785395"/>
          </a:xfrm>
        </p:spPr>
        <p:txBody>
          <a:bodyPr/>
          <a:lstStyle/>
          <a:p>
            <a:r>
              <a:rPr lang="ru-RU" sz="2800" b="1" dirty="0">
                <a:latin typeface="Arial Black" pitchFamily="34" charset="0"/>
              </a:rPr>
              <a:t>охрана и укрепление физического и психического здоровья детей, в том числе их эмоционального благополучия. (приказ Министерства образования и науки РФ от « 17» октября 2013г.№ 1155 – ДО, от «06» октября 2009г.№ 373 – </a:t>
            </a:r>
            <a:r>
              <a:rPr lang="ru-RU" sz="2800" b="1" dirty="0" smtClean="0">
                <a:latin typeface="Arial Black" pitchFamily="34" charset="0"/>
              </a:rPr>
              <a:t>начальное           </a:t>
            </a:r>
            <a:r>
              <a:rPr lang="ru-RU" sz="2800" b="1" dirty="0">
                <a:latin typeface="Arial Black" pitchFamily="34" charset="0"/>
              </a:rPr>
              <a:t>общее образование)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15" y="4797151"/>
            <a:ext cx="1458266" cy="18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0"/>
            <a:ext cx="1472952" cy="18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7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76672"/>
            <a:ext cx="699512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Здоровье - самое ценное, что есть у человека</a:t>
            </a:r>
            <a:br>
              <a:rPr lang="ru-RU" sz="2000" dirty="0">
                <a:latin typeface="Arial Black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Н.А. Семашко</a:t>
            </a:r>
            <a:br>
              <a:rPr lang="ru-RU" sz="20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>
                <a:latin typeface="Arial Black" pitchFamily="34" charset="0"/>
                <a:cs typeface="Times New Roman" pitchFamily="18" charset="0"/>
              </a:rPr>
              <a:t>Здоровье — это еще не все, но все остальное без здоровья — ничто…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Сократ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Методическая тема:</a:t>
            </a:r>
          </a:p>
          <a:p>
            <a:pPr marL="0" indent="0" algn="ctr">
              <a:buNone/>
            </a:pP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Arial Black" pitchFamily="34" charset="0"/>
                <a:cs typeface="Times New Roman" pitchFamily="18" charset="0"/>
              </a:rPr>
              <a:t>технологии в работе учителя-логопеда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9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548681"/>
            <a:ext cx="6563072" cy="407710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технологии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это комплекс разнообразных форм и видов деятельности, направленный на сохранение и укрепление здоровья детей.</a:t>
            </a:r>
          </a:p>
          <a:p>
            <a:pPr marL="0" indent="0">
              <a:buNone/>
            </a:pPr>
            <a:endParaRPr lang="ru-RU" sz="2800" dirty="0" smtClean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Любая педагогическая технология должна быть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здоровьесберегающей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576064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764704"/>
            <a:ext cx="6851104" cy="53614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 Black" pitchFamily="34" charset="0"/>
                <a:cs typeface="Times New Roman" pitchFamily="18" charset="0"/>
              </a:rPr>
              <a:t>Логопедическая практика показывает, что с каждым годом увеличивается количество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детей с нарушениями психического и речевого развития  (с 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дизартрией, моторной, сенсорной алалией,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заиканием).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Психологический портрет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воспитанника с речевой патологией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это 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ребёнок с низкой работоспособностью,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>несформированной произвольностью психических процессов, нередко часто болеющий.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Особенности физического развития детей с речевыми недостатками: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7139136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</a:rPr>
              <a:t>-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Нарушение дыхания и голосообразования;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-Нарушение общей и мелкой моторики;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-Расторможенность и заторможенность мышечного напряжения;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-Повышенная утомляемость;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-Заметное отставание в показателях основных физических качеств: силы, скорости, ловкости;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-Нарушение темпо-ритмической организации движений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7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Особенности психического развития детей с речевыми недостатками: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6779096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Нарушения оптико-пространственного 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-Расстройство внимания;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-Расстройство памяти (особенно слуховой);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Arial Black" pitchFamily="34" charset="0"/>
                <a:cs typeface="Times New Roman" pitchFamily="18" charset="0"/>
              </a:rPr>
              <a:t>Несформированность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мышления;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-Задержка развития воображения.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606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ppt/theme/theme4.xml><?xml version="1.0" encoding="utf-8"?>
<a:theme xmlns:a="http://schemas.openxmlformats.org/drawingml/2006/main" name="1_Тема Office">
  <a:themeElements>
    <a:clrScheme name="Другая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Зимние узоры-3</Template>
  <TotalTime>2233</TotalTime>
  <Words>1012</Words>
  <Application>Microsoft Office PowerPoint</Application>
  <PresentationFormat>Экран (4:3)</PresentationFormat>
  <Paragraphs>160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Специальное оформление</vt:lpstr>
      <vt:lpstr>1_Специальное оформление</vt:lpstr>
      <vt:lpstr>2_Специальное оформление</vt:lpstr>
      <vt:lpstr>1_Тема Office</vt:lpstr>
      <vt:lpstr>На свете так много различных профессий, И в каждой есть прелесть своя, Но нет благородней, нужней и чудесней, Чем та, кем работаю я!</vt:lpstr>
      <vt:lpstr>Муниципальное учреждение дополнительного профессионального образования  «Центр сопровождения участников образовательного процесса»</vt:lpstr>
      <vt:lpstr> Образование : высшее Стаж работы в должности:18 л Педагогический стаж: 28 лет Квалификационная категория: первая </vt:lpstr>
      <vt:lpstr>Одна из задач ФГОС ДО  и начального общего образования</vt:lpstr>
      <vt:lpstr>Презентация PowerPoint</vt:lpstr>
      <vt:lpstr>  </vt:lpstr>
      <vt:lpstr>Актуальность</vt:lpstr>
      <vt:lpstr>Особенности физического развития детей с речевыми недостатками:</vt:lpstr>
      <vt:lpstr>Особенности психического развития детей с речевыми недостатками:</vt:lpstr>
      <vt:lpstr>Презентация PowerPoint</vt:lpstr>
      <vt:lpstr>Презентация PowerPoint</vt:lpstr>
      <vt:lpstr>Презентация PowerPoint</vt:lpstr>
      <vt:lpstr>Артикуляционная гимнастика</vt:lpstr>
      <vt:lpstr>Дыхательная гимнастика</vt:lpstr>
      <vt:lpstr>Динамические паузы</vt:lpstr>
      <vt:lpstr>Релаксация</vt:lpstr>
      <vt:lpstr>Пальчиковая гимнастика</vt:lpstr>
      <vt:lpstr>Зрительная гимнастика</vt:lpstr>
      <vt:lpstr>Самомассаж</vt:lpstr>
      <vt:lpstr>Логопедический массаж</vt:lpstr>
      <vt:lpstr>Логопедический массаж прошли  45 детей. Это 85 курсов  (1 курс=10 сеансам)</vt:lpstr>
      <vt:lpstr>Су-джок терапия</vt:lpstr>
      <vt:lpstr>Биоэнергопластика</vt:lpstr>
      <vt:lpstr>Кинезиологические упражнения</vt:lpstr>
      <vt:lpstr>Семейное воспитание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</dc:title>
  <dc:creator>User</dc:creator>
  <cp:lastModifiedBy>User</cp:lastModifiedBy>
  <cp:revision>97</cp:revision>
  <dcterms:created xsi:type="dcterms:W3CDTF">2019-01-23T19:52:31Z</dcterms:created>
  <dcterms:modified xsi:type="dcterms:W3CDTF">2019-01-25T09:32:42Z</dcterms:modified>
</cp:coreProperties>
</file>