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6" r:id="rId12"/>
    <p:sldId id="269" r:id="rId13"/>
    <p:sldId id="264" r:id="rId14"/>
    <p:sldId id="265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44" autoAdjust="0"/>
    <p:restoredTop sz="96210" autoAdjust="0"/>
  </p:normalViewPr>
  <p:slideViewPr>
    <p:cSldViewPr>
      <p:cViewPr varScale="1">
        <p:scale>
          <a:sx n="200" d="100"/>
          <a:sy n="200" d="100"/>
        </p:scale>
        <p:origin x="-8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2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6DA0CB-E045-43E0-9FA3-63631EE2AAA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CDB7D3-7EEC-4610-B821-8EBF4849C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99B536-7012-44BD-852A-37746927B5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5CC2A-B494-4C40-8647-A7EF569F13A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7F6AB3-AB78-4117-8EAB-4FD589A2A1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72F0F4-B501-41FC-B44A-27425BCC216D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910985-2550-43C3-BCDF-DD99DCCE7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EA27-CA4C-4823-87EE-B6A724E3D7C8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CDF2-1556-46D0-A858-0FD8D5065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395930-60FF-43EF-B813-974F2B0BC417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7FC1B7-7DE8-433C-BDBD-46D1F9456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C68D-9B96-46CB-92F9-B3D2160634A5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6C2-2E44-4BBB-8F7F-F8A7A6A0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16B07D-C6E6-486B-AB42-0FF7050A32E8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B9707-5D54-42CE-82F5-204908CD2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0487B-C6D4-4FD3-9B78-D761AB6A5999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1C24-0CC0-4A49-9886-654B1ED6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FAD5-B603-4E13-9DA1-87C739C5392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4C50-4725-4E70-A789-76219D24C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1849-8545-4BE7-89B2-1203B4A58063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5318-99D6-4B82-A391-19D10B4C5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0CBC-5FAC-45DD-AE5B-95CBB003F89C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D2B9-81B2-43DB-833D-5E6A9DAD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6F51-23E0-4E3F-B249-E559804A1FBA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82AF-5D24-4114-9113-2513BB292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2E861-6390-4638-8CFF-C438D37CCBE8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7EE14D-B613-494F-B109-D69289EF9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9C8C23-902B-4DF9-A3DD-5B3C02E775FF}" type="datetimeFigureOut">
              <a:rPr lang="ru-RU"/>
              <a:pPr>
                <a:defRPr/>
              </a:pPr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895EF8-36F5-485E-B949-1C7D376A5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0"/>
            <a:ext cx="5105400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Слава нашей стороне…  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071813"/>
            <a:ext cx="5114925" cy="1570037"/>
          </a:xfrm>
        </p:spPr>
        <p:txBody>
          <a:bodyPr/>
          <a:lstStyle/>
          <a:p>
            <a:r>
              <a:rPr lang="ru-RU" smtClean="0"/>
              <a:t>…Пусть ребёнок чувствует красоту и восторгается ею, пусть в его сердце и памяти навсегда сохранятся образы, в которых воплощается Родина…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286125" y="571500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Дошкольная группа МОУ Высоковской СОШ.</a:t>
            </a:r>
          </a:p>
          <a:p>
            <a:r>
              <a:rPr lang="ru-RU">
                <a:latin typeface="Cambria" pitchFamily="18" charset="0"/>
              </a:rPr>
              <a:t>Воспитатель: Куликова Л.В.</a:t>
            </a:r>
          </a:p>
        </p:txBody>
      </p:sp>
      <p:pic>
        <p:nvPicPr>
          <p:cNvPr id="14340" name="Рисунок 5" descr="50314300_1256481495_russianembroidery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286500" y="4429125"/>
            <a:ext cx="199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В. Сухомлинский.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346325"/>
            <a:ext cx="5376862" cy="3663950"/>
          </a:xfrm>
          <a:prstGeom prst="rect">
            <a:avLst/>
          </a:prstGeom>
          <a:noFill/>
        </p:spPr>
      </p:pic>
      <p:pic>
        <p:nvPicPr>
          <p:cNvPr id="3" name="Рисунок 2" descr="IMG_7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0763" y="207963"/>
            <a:ext cx="4340225" cy="2992437"/>
          </a:xfrm>
          <a:prstGeom prst="rect">
            <a:avLst/>
          </a:prstGeom>
          <a:noFill/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57188" y="357188"/>
            <a:ext cx="3071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Знакомство детей дошкольной группы с народными игрушками способствует развитию любознательности, воображения, творческой активности. </a:t>
            </a:r>
          </a:p>
          <a:p>
            <a:endParaRPr lang="ru-RU">
              <a:latin typeface="Cambria" pitchFamily="18" charset="0"/>
            </a:endParaRPr>
          </a:p>
        </p:txBody>
      </p:sp>
      <p:pic>
        <p:nvPicPr>
          <p:cNvPr id="6" name="Рисунок 5" descr="narpr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5775" y="3060700"/>
            <a:ext cx="2328863" cy="3589338"/>
          </a:xfrm>
          <a:prstGeom prst="rect">
            <a:avLst/>
          </a:prstGeom>
          <a:noFill/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14375" y="6000750"/>
            <a:ext cx="429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«…Мы- Матрёшки, вот такие крошки…»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07963"/>
            <a:ext cx="6804025" cy="4638675"/>
          </a:xfrm>
          <a:prstGeom prst="rect">
            <a:avLst/>
          </a:prstGeom>
          <a:noFill/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 flipH="1">
            <a:off x="785813" y="4857750"/>
            <a:ext cx="650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Приобщение ребёнка к народной культуре позволяет установить духовные связи между поколениями, различными сторонами общественной жизни, явлениями природы и народным искусством.</a:t>
            </a:r>
          </a:p>
        </p:txBody>
      </p:sp>
      <p:pic>
        <p:nvPicPr>
          <p:cNvPr id="27651" name="Рисунок 4" descr="i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6143625"/>
            <a:ext cx="6500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74638"/>
            <a:ext cx="5681662" cy="3522662"/>
          </a:xfrm>
          <a:prstGeom prst="rect">
            <a:avLst/>
          </a:prstGeom>
          <a:noFill/>
        </p:spPr>
      </p:pic>
      <p:pic>
        <p:nvPicPr>
          <p:cNvPr id="28674" name="Рисунок 4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929188"/>
            <a:ext cx="7286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28625" y="3857625"/>
            <a:ext cx="7215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таком уголке дети организуют сюжетно-ролевые игры. Это помогает им осваивать азбуку взаимоотношений, развивает способность к межличностному взаимодействию.</a:t>
            </a:r>
          </a:p>
        </p:txBody>
      </p:sp>
      <p:pic>
        <p:nvPicPr>
          <p:cNvPr id="28676" name="Рисунок 6" descr="85703006_large_0_4eb7e_894b8371_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28625"/>
            <a:ext cx="16430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 flipH="1">
            <a:off x="500063" y="428625"/>
            <a:ext cx="7358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Наша дошкольная группа тесно работает со школьным краеведческим музеем, черпая оттуда материал, используя экспонаты.</a:t>
            </a:r>
          </a:p>
        </p:txBody>
      </p:sp>
      <p:pic>
        <p:nvPicPr>
          <p:cNvPr id="4" name="Рисунок 3" descr="IMG_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3206750"/>
            <a:ext cx="4699000" cy="3230563"/>
          </a:xfrm>
          <a:prstGeom prst="rect">
            <a:avLst/>
          </a:prstGeom>
          <a:noFill/>
        </p:spPr>
      </p:pic>
      <p:pic>
        <p:nvPicPr>
          <p:cNvPr id="5" name="Рисунок 4" descr="IMG_7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74763"/>
            <a:ext cx="4090987" cy="2827337"/>
          </a:xfrm>
          <a:prstGeom prst="rect">
            <a:avLst/>
          </a:prstGeom>
          <a:noFill/>
        </p:spPr>
      </p:pic>
      <p:pic>
        <p:nvPicPr>
          <p:cNvPr id="7" name="Рисунок 6" descr="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3992563"/>
            <a:ext cx="2713037" cy="2444750"/>
          </a:xfrm>
          <a:prstGeom prst="rect">
            <a:avLst/>
          </a:prstGeom>
          <a:noFill/>
        </p:spPr>
      </p:pic>
      <p:pic>
        <p:nvPicPr>
          <p:cNvPr id="8" name="Рисунок 7" descr="narpr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25" y="1274763"/>
            <a:ext cx="3230563" cy="199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274763"/>
            <a:ext cx="3810000" cy="2522537"/>
          </a:xfrm>
          <a:prstGeom prst="rect">
            <a:avLst/>
          </a:prstGeom>
          <a:noFill/>
        </p:spPr>
      </p:pic>
      <p:pic>
        <p:nvPicPr>
          <p:cNvPr id="6" name="Рисунок 5" descr="IMG_3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2563" y="1274763"/>
            <a:ext cx="4017962" cy="2522537"/>
          </a:xfrm>
          <a:prstGeom prst="rect">
            <a:avLst/>
          </a:prstGeom>
          <a:noFill/>
        </p:spPr>
      </p:pic>
      <p:pic>
        <p:nvPicPr>
          <p:cNvPr id="8" name="Рисунок 7" descr="IMG_37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563" y="3779838"/>
            <a:ext cx="3992562" cy="2944812"/>
          </a:xfrm>
          <a:prstGeom prst="rect">
            <a:avLst/>
          </a:prstGeom>
          <a:noFill/>
        </p:spPr>
      </p:pic>
      <p:pic>
        <p:nvPicPr>
          <p:cNvPr id="30724" name="Рисунок 10" descr="158f6b4b9201c191934599f3f2bf08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85750"/>
            <a:ext cx="7572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285750" y="3714750"/>
            <a:ext cx="3786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Для рассказывания сказок  мы используем различные виды театральной деятельности: настольный и кукольный театры, игра-драматизация. Приобщение  детей к театрализованной деятельности способствует освоению коммуникативных навыков , помогает адаптироваться в обществе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1000125" y="1000125"/>
            <a:ext cx="594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Инсценировка русской народной сказки « Снегурочка.»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133350"/>
            <a:ext cx="6027738" cy="4225925"/>
          </a:xfrm>
          <a:prstGeom prst="rect">
            <a:avLst/>
          </a:prstGeom>
          <a:noFill/>
        </p:spPr>
      </p:pic>
      <p:pic>
        <p:nvPicPr>
          <p:cNvPr id="4" name="Рисунок 3" descr="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33350"/>
            <a:ext cx="1803400" cy="4230688"/>
          </a:xfrm>
          <a:prstGeom prst="rect">
            <a:avLst/>
          </a:prstGeom>
          <a:noFill/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 flipH="1">
            <a:off x="357188" y="4572000"/>
            <a:ext cx="7500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нашей дошкольной группе проходят совместные мероприятия с ребятами из начальной школы. Проведение таких мероприятий способствует более успешной адаптации детей к обучению в начальных классах, активирует любознательность, творчество, развивает положительный интерес дошкольников к школьной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 flipH="1">
            <a:off x="2214563" y="357188"/>
            <a:ext cx="467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mbria" pitchFamily="18" charset="0"/>
              </a:rPr>
              <a:t>Используемая литература.</a:t>
            </a:r>
          </a:p>
          <a:p>
            <a:endParaRPr lang="ru-RU" sz="2000">
              <a:latin typeface="Cambria" pitchFamily="18" charset="0"/>
            </a:endParaRP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 flipH="1">
            <a:off x="642938" y="857250"/>
            <a:ext cx="7000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«Фольклор и дети. Педагогика искусства.» Издательский дом цветной мир.</a:t>
            </a:r>
          </a:p>
          <a:p>
            <a:r>
              <a:rPr lang="ru-RU">
                <a:latin typeface="Cambria" pitchFamily="18" charset="0"/>
              </a:rPr>
              <a:t>«Ознакомление детей младшего и среднего дошкольного возраста с русским народным творчеством.» И.А. Бойчук, Т. Н. Попушина.</a:t>
            </a:r>
          </a:p>
          <a:p>
            <a:r>
              <a:rPr lang="ru-RU">
                <a:latin typeface="Cambria" pitchFamily="18" charset="0"/>
              </a:rPr>
              <a:t>Театрализованная деятельность дошкольников.»Н.Ф. Губанова.</a:t>
            </a:r>
          </a:p>
        </p:txBody>
      </p:sp>
      <p:pic>
        <p:nvPicPr>
          <p:cNvPr id="4" name="Рисунок 3" descr="russkie-uzory-88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706688"/>
            <a:ext cx="7016750" cy="373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000125" y="428625"/>
            <a:ext cx="6143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Слава  нашей  стороне !</a:t>
            </a:r>
          </a:p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Слава  русской  старине!</a:t>
            </a:r>
          </a:p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И  про эту  старину</a:t>
            </a:r>
          </a:p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Я  рассказывать начну,</a:t>
            </a:r>
          </a:p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Чтобы  дети  знать  могли</a:t>
            </a:r>
          </a:p>
          <a:p>
            <a:r>
              <a:rPr lang="ru-RU" sz="4000">
                <a:solidFill>
                  <a:srgbClr val="C00000"/>
                </a:solidFill>
                <a:latin typeface="Constantia" pitchFamily="18" charset="0"/>
              </a:rPr>
              <a:t>О  делах  родной  земли.</a:t>
            </a:r>
          </a:p>
        </p:txBody>
      </p:sp>
      <p:pic>
        <p:nvPicPr>
          <p:cNvPr id="3" name="Рисунок 2" descr="IMG_3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900" y="4419600"/>
            <a:ext cx="2979738" cy="2163763"/>
          </a:xfrm>
          <a:prstGeom prst="rect">
            <a:avLst/>
          </a:prstGeom>
          <a:noFill/>
        </p:spPr>
      </p:pic>
      <p:pic>
        <p:nvPicPr>
          <p:cNvPr id="4" name="Рисунок 3" descr="russkie-uzory-88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4419600"/>
            <a:ext cx="3376613" cy="216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420688"/>
            <a:ext cx="5376862" cy="3681412"/>
          </a:xfrm>
          <a:prstGeom prst="rect">
            <a:avLst/>
          </a:prstGeom>
          <a:noFill/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28625" y="4000500"/>
            <a:ext cx="776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Дошкольный возраст- период, когда ребёнок начинает постигать мир.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500063" y="4286250"/>
            <a:ext cx="69707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этом возрасте дети активно впитывают информацию, быстро накапливают эмоциональный и интеллектуальный опыт взаимодействия с миром.</a:t>
            </a:r>
          </a:p>
        </p:txBody>
      </p:sp>
      <p:pic>
        <p:nvPicPr>
          <p:cNvPr id="7" name="Рисунок 6" descr="158f6b4b9201c191934599f3f2bf0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5230813"/>
            <a:ext cx="7302500" cy="149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xtBox 2"/>
          <p:cNvGrpSpPr>
            <a:grpSpLocks/>
          </p:cNvGrpSpPr>
          <p:nvPr/>
        </p:nvGrpSpPr>
        <p:grpSpPr bwMode="auto">
          <a:xfrm>
            <a:off x="781050" y="706438"/>
            <a:ext cx="6869113" cy="3573462"/>
            <a:chOff x="492" y="445"/>
            <a:chExt cx="4327" cy="2251"/>
          </a:xfrm>
        </p:grpSpPr>
        <p:pic>
          <p:nvPicPr>
            <p:cNvPr id="18433" name="TextBox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" y="445"/>
              <a:ext cx="4327" cy="2251"/>
            </a:xfrm>
            <a:prstGeom prst="rect">
              <a:avLst/>
            </a:prstGeom>
            <a:noFill/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540" y="495"/>
              <a:ext cx="4230" cy="2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mbria" pitchFamily="18" charset="0"/>
                </a:rPr>
                <a:t>Приобщение детей к истокам народной культуры имеет большое значение в наше время, способствует поддержанию эмоционального настроя, создаёт интерес к  разным видам деятельности. Это способствует художественно-эстетическому развитию: восприятию музыки, художественной литературы, фольклора. Изучая русскую народную культуру, дети знакомятся с тем, как жили русские люди, какие обряды и обычаи соблюдали, как украшали свой быт, какими игрушками играли. Это помогает в познавательном развитии детей, в формировании представлений о малой родине и Отечестве, о  социокультурных  ценностях нашего народа.</a:t>
              </a:r>
            </a:p>
          </p:txBody>
        </p:sp>
      </p:grpSp>
      <p:pic>
        <p:nvPicPr>
          <p:cNvPr id="4" name="Рисунок 3" descr="IMG_3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538" y="4059238"/>
            <a:ext cx="3590925" cy="2311400"/>
          </a:xfrm>
          <a:prstGeom prst="rect">
            <a:avLst/>
          </a:prstGeom>
          <a:noFill/>
        </p:spPr>
      </p:pic>
      <p:pic>
        <p:nvPicPr>
          <p:cNvPr id="5" name="Рисунок 4" descr="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700" y="4059238"/>
            <a:ext cx="3090863" cy="231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347663"/>
            <a:ext cx="7375525" cy="3889375"/>
          </a:xfrm>
          <a:prstGeom prst="rect">
            <a:avLst/>
          </a:prstGeom>
          <a:noFill/>
        </p:spPr>
      </p:pic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571500" y="4286250"/>
            <a:ext cx="707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Для погружения детей в фольклорную среду мы и создали уголок  с элементами русской избы и старинной утварью.</a:t>
            </a:r>
          </a:p>
        </p:txBody>
      </p:sp>
      <p:pic>
        <p:nvPicPr>
          <p:cNvPr id="4" name="Рисунок 3" descr="76858428_ornament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919663"/>
            <a:ext cx="7448550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о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347663"/>
            <a:ext cx="4876800" cy="3352800"/>
          </a:xfrm>
          <a:prstGeom prst="rect">
            <a:avLst/>
          </a:prstGeom>
          <a:noFill/>
        </p:spPr>
      </p:pic>
      <p:pic>
        <p:nvPicPr>
          <p:cNvPr id="3" name="Рисунок 2" descr="DSC078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6388" y="3560763"/>
            <a:ext cx="5133975" cy="3022600"/>
          </a:xfrm>
          <a:prstGeom prst="rect">
            <a:avLst/>
          </a:prstGeom>
          <a:noFill/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5357813" y="428625"/>
            <a:ext cx="24288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нашем уголке проходят интересные встречи ребят с представителями старшего поколения. Дедушки, бабушки рассказывают о своём житье-бытье.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00063" y="3714750"/>
            <a:ext cx="2143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Дети, в свою очередь, показывают и рассказывают, что знают и умеют они.</a:t>
            </a:r>
          </a:p>
        </p:txBody>
      </p:sp>
      <p:pic>
        <p:nvPicPr>
          <p:cNvPr id="7" name="Рисунок 6" descr="158f6b4b9201c191934599f3f2bf08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9363" y="2846388"/>
            <a:ext cx="2878137" cy="835025"/>
          </a:xfrm>
          <a:prstGeom prst="rect">
            <a:avLst/>
          </a:prstGeom>
          <a:noFill/>
        </p:spPr>
      </p:pic>
      <p:pic>
        <p:nvPicPr>
          <p:cNvPr id="8" name="Рисунок 7" descr="158f6b4b9201c191934599f3f2bf08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38" y="5334000"/>
            <a:ext cx="2590800" cy="124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07963"/>
            <a:ext cx="4224337" cy="3303587"/>
          </a:xfrm>
          <a:prstGeom prst="rect">
            <a:avLst/>
          </a:prstGeom>
          <a:noFill/>
        </p:spPr>
      </p:pic>
      <p:pic>
        <p:nvPicPr>
          <p:cNvPr id="4" name="Рисунок 3" descr="DSC07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5" y="3560763"/>
            <a:ext cx="4737100" cy="3125787"/>
          </a:xfrm>
          <a:prstGeom prst="rect">
            <a:avLst/>
          </a:prstGeom>
          <a:noFill/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500563" y="357188"/>
            <a:ext cx="37099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mbria" pitchFamily="18" charset="0"/>
              </a:rPr>
              <a:t>Такие встречи способствуют </a:t>
            </a:r>
          </a:p>
          <a:p>
            <a:r>
              <a:rPr lang="ru-RU">
                <a:latin typeface="Cambria" pitchFamily="18" charset="0"/>
              </a:rPr>
              <a:t>социально-коммуникативному</a:t>
            </a:r>
          </a:p>
          <a:p>
            <a:r>
              <a:rPr lang="ru-RU">
                <a:latin typeface="Cambria" pitchFamily="18" charset="0"/>
              </a:rPr>
              <a:t>развитию детей направленному </a:t>
            </a:r>
          </a:p>
          <a:p>
            <a:r>
              <a:rPr lang="ru-RU">
                <a:latin typeface="Cambria" pitchFamily="18" charset="0"/>
              </a:rPr>
              <a:t>на усвоение норм и ценностей, </a:t>
            </a:r>
          </a:p>
          <a:p>
            <a:r>
              <a:rPr lang="ru-RU">
                <a:latin typeface="Cambria" pitchFamily="18" charset="0"/>
              </a:rPr>
              <a:t>принятых в обществе. Они </a:t>
            </a:r>
          </a:p>
          <a:p>
            <a:r>
              <a:rPr lang="ru-RU">
                <a:latin typeface="Cambria" pitchFamily="18" charset="0"/>
              </a:rPr>
              <a:t>способствуют развитию общения</a:t>
            </a:r>
          </a:p>
          <a:p>
            <a:r>
              <a:rPr lang="ru-RU">
                <a:latin typeface="Cambria" pitchFamily="18" charset="0"/>
              </a:rPr>
              <a:t>и взаимодействия ребёнка со </a:t>
            </a:r>
          </a:p>
          <a:p>
            <a:r>
              <a:rPr lang="ru-RU">
                <a:latin typeface="Cambria" pitchFamily="18" charset="0"/>
              </a:rPr>
              <a:t>взрослыми и сверстниками,</a:t>
            </a:r>
          </a:p>
          <a:p>
            <a:r>
              <a:rPr lang="ru-RU">
                <a:latin typeface="Cambria" pitchFamily="18" charset="0"/>
              </a:rPr>
              <a:t>формированию уважительного</a:t>
            </a:r>
          </a:p>
          <a:p>
            <a:r>
              <a:rPr lang="ru-RU">
                <a:latin typeface="Cambria" pitchFamily="18" charset="0"/>
              </a:rPr>
              <a:t>отношения к сообществу детей</a:t>
            </a:r>
          </a:p>
          <a:p>
            <a:r>
              <a:rPr lang="ru-RU">
                <a:latin typeface="Cambria" pitchFamily="18" charset="0"/>
              </a:rPr>
              <a:t>и взрослых.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85750" y="3441700"/>
            <a:ext cx="3071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.Общение детей с представителями старшего поколения происходит в непринуждённой весёлой обстановке. Припевки, песни, музыкальные народные игры легко воспринимаются детьми и способствуют развитию дыхательного аппарата, развитию и обогащению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07963"/>
            <a:ext cx="3840162" cy="2657475"/>
          </a:xfrm>
          <a:prstGeom prst="rect">
            <a:avLst/>
          </a:prstGeom>
          <a:noFill/>
        </p:spPr>
      </p:pic>
      <p:pic>
        <p:nvPicPr>
          <p:cNvPr id="3" name="Рисунок 2" descr="IMG_7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3060700"/>
            <a:ext cx="4949825" cy="3400425"/>
          </a:xfrm>
          <a:prstGeom prst="rect">
            <a:avLst/>
          </a:prstGeom>
          <a:noFill/>
        </p:spPr>
      </p:pic>
      <p:pic>
        <p:nvPicPr>
          <p:cNvPr id="4" name="Рисунок 3" descr="IMG_7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207963"/>
            <a:ext cx="3949700" cy="2730500"/>
          </a:xfrm>
          <a:prstGeom prst="rect">
            <a:avLst/>
          </a:prstGeo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 flipH="1">
            <a:off x="5286375" y="3143250"/>
            <a:ext cx="2357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Встреча дошколят с гармонистом</a:t>
            </a:r>
          </a:p>
          <a:p>
            <a:r>
              <a:rPr lang="ru-RU">
                <a:latin typeface="Cambria" pitchFamily="18" charset="0"/>
              </a:rPr>
              <a:t>с. Высоково</a:t>
            </a:r>
          </a:p>
          <a:p>
            <a:r>
              <a:rPr lang="ru-RU">
                <a:latin typeface="Cambria" pitchFamily="18" charset="0"/>
              </a:rPr>
              <a:t>Ивановым А.А.</a:t>
            </a:r>
          </a:p>
          <a:p>
            <a:r>
              <a:rPr lang="ru-RU">
                <a:latin typeface="Cambria" pitchFamily="18" charset="0"/>
              </a:rPr>
              <a:t>«Играй, играй, гармоника…»</a:t>
            </a:r>
          </a:p>
        </p:txBody>
      </p:sp>
      <p:pic>
        <p:nvPicPr>
          <p:cNvPr id="24581" name="Рисунок 5" descr="85703006_large_0_4eb7e_894b8371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25" y="5000625"/>
            <a:ext cx="2317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74638"/>
            <a:ext cx="4876800" cy="2822575"/>
          </a:xfrm>
          <a:prstGeom prst="rect">
            <a:avLst/>
          </a:prstGeom>
          <a:noFill/>
        </p:spPr>
      </p:pic>
      <p:pic>
        <p:nvPicPr>
          <p:cNvPr id="3" name="Рисунок 2" descr="DSC07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274638"/>
            <a:ext cx="3590925" cy="2376487"/>
          </a:xfrm>
          <a:prstGeom prst="rect">
            <a:avLst/>
          </a:prstGeom>
          <a:noFill/>
        </p:spPr>
      </p:pic>
      <p:pic>
        <p:nvPicPr>
          <p:cNvPr id="4" name="Рисунок 3" descr="DSC07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060700"/>
            <a:ext cx="5522912" cy="3309938"/>
          </a:xfrm>
          <a:prstGeom prst="rect">
            <a:avLst/>
          </a:prstGeom>
          <a:noFill/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929313" y="2786063"/>
            <a:ext cx="2000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Бабушка- Балакина Н.Г., в гостях у ребят дошкольной группы.</a:t>
            </a:r>
          </a:p>
          <a:p>
            <a:r>
              <a:rPr lang="ru-RU">
                <a:latin typeface="Cambria" pitchFamily="18" charset="0"/>
              </a:rPr>
              <a:t>«Дети войны.»</a:t>
            </a:r>
          </a:p>
        </p:txBody>
      </p:sp>
      <p:pic>
        <p:nvPicPr>
          <p:cNvPr id="25605" name="Рисунок 6" descr="0_81134_b4948def_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4643438"/>
            <a:ext cx="17859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370</TotalTime>
  <Words>451</Words>
  <Application>Microsoft Office PowerPoint</Application>
  <PresentationFormat>Экран (4:3)</PresentationFormat>
  <Paragraphs>49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Cambria</vt:lpstr>
      <vt:lpstr>Arial</vt:lpstr>
      <vt:lpstr>Calibri</vt:lpstr>
      <vt:lpstr>Wingdings 2</vt:lpstr>
      <vt:lpstr>Wingdings</vt:lpstr>
      <vt:lpstr>Constantia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Слава нашей стороне…</dc:title>
  <dc:creator>lenovo</dc:creator>
  <cp:lastModifiedBy>Seva</cp:lastModifiedBy>
  <cp:revision>47</cp:revision>
  <dcterms:created xsi:type="dcterms:W3CDTF">2014-05-13T17:53:52Z</dcterms:created>
  <dcterms:modified xsi:type="dcterms:W3CDTF">2015-04-11T20:59:17Z</dcterms:modified>
</cp:coreProperties>
</file>