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8" r:id="rId5"/>
    <p:sldId id="270" r:id="rId6"/>
    <p:sldId id="278" r:id="rId7"/>
    <p:sldId id="277" r:id="rId8"/>
    <p:sldId id="279" r:id="rId9"/>
    <p:sldId id="280" r:id="rId10"/>
    <p:sldId id="282" r:id="rId11"/>
    <p:sldId id="284" r:id="rId12"/>
    <p:sldId id="281" r:id="rId13"/>
    <p:sldId id="283" r:id="rId14"/>
    <p:sldId id="26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71505" autoAdjust="0"/>
  </p:normalViewPr>
  <p:slideViewPr>
    <p:cSldViewPr>
      <p:cViewPr>
        <p:scale>
          <a:sx n="73" d="100"/>
          <a:sy n="73" d="100"/>
        </p:scale>
        <p:origin x="-5280" y="-2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9180F-AC84-44F9-8B06-8B1EEDDD0CA3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4380B-5AB1-4CC3-A592-9D025510D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C7153-B0F5-4757-9FB8-239E074A3C4C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9412E-631A-41C7-AE81-3BBCF9EA3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87824-1773-4681-A13C-2FA468FD8530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79634-3053-4E4B-9281-44AD0C823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81EF6-CCDC-4AFC-AC66-0050FDE984BB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89BAA-8254-4EDB-B9E3-D1FF222C1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38227-8B40-4938-9771-CC71B82D019A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8FFB-712F-4D18-AC60-8964D9285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405E-012C-466D-903C-4A56C35E3F5D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66078-B91F-41EC-A8C3-B49D573DD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1199D-EF5D-492F-A7A5-4EBDDB10675D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D311-216B-42FB-930C-D6F1E376D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AF2E2-A4C0-40D5-89A5-DF2CB2EC42AE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24E73-2E95-498C-BE33-347233E8A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24614-DBE1-45D0-82C6-451DCBD8964E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84755-2229-49A5-9610-75AB36F14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3D49E-0A66-4382-B410-40B6E86DCF04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211D7-72C4-4721-A525-E9482F5EE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2B4A8-2EE3-462E-ABE3-72B728037521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F6464-30BA-4CFD-96AA-FD24E26E2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280DD2-DA0C-44AB-AFC7-649F672C81BB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CBC6A3-2B48-49D5-B4C8-DF7A01775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0" name="Picture 2" descr="C:\Users\User\Downloads\img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350" y="-6350"/>
            <a:ext cx="9156700" cy="6870700"/>
          </a:xfrm>
        </p:spPr>
      </p:pic>
      <p:sp>
        <p:nvSpPr>
          <p:cNvPr id="5" name="TextBox 4"/>
          <p:cNvSpPr txBox="1"/>
          <p:nvPr/>
        </p:nvSpPr>
        <p:spPr>
          <a:xfrm>
            <a:off x="1428626" y="1916832"/>
            <a:ext cx="5994654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Развивающая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предметно – пространственная среда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Дошкольной группы при МОУ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Березниковская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ООШ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788" y="5300663"/>
            <a:ext cx="1563687" cy="369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Детский сад  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Picture 2" descr="C:\Users\детсад\Desktop\фото\фото октябрь\Праздник осени\SDC124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0988" y="3541713"/>
            <a:ext cx="3449637" cy="2584450"/>
          </a:xfrm>
        </p:spPr>
      </p:pic>
      <p:pic>
        <p:nvPicPr>
          <p:cNvPr id="22531" name="Picture 5" descr="C:\Users\детсад\Desktop\фото среда\130___05\IMG_29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85750"/>
            <a:ext cx="33940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 descr="C:\Users\детсад\Desktop\мои фото\Садик\Фото-03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428625"/>
            <a:ext cx="3357562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Содержимое 3" descr="C:\Users\детсад\Desktop\мои фото\108___04\IMG_078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85750"/>
            <a:ext cx="3251200" cy="2438400"/>
          </a:xfrm>
        </p:spPr>
      </p:pic>
      <p:pic>
        <p:nvPicPr>
          <p:cNvPr id="23555" name="Содержимое 3" descr="C:\Users\детсад\Desktop\мои фото\Садик\Фото-0349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285750"/>
            <a:ext cx="3286125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Содержимое 5" descr="C:\Users\детсад\Desktop\Праздник осени\дет.сад\111___07\IMG_1099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928938"/>
            <a:ext cx="407193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Содержимое 9" descr="C:\Users\детсад\Desktop\Праздник осени\дет.сад\IMG_1063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3643313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Picture 6" descr="C:\Users\детсад\Desktop\фото среда\130___05\IMG_3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357188"/>
            <a:ext cx="3309937" cy="2482850"/>
          </a:xfrm>
        </p:spPr>
      </p:pic>
      <p:pic>
        <p:nvPicPr>
          <p:cNvPr id="24579" name="Picture 2" descr="C:\Users\детсад\Desktop\фото среда\130___05\IMG_3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500"/>
            <a:ext cx="31432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C:\Users\детсад\Desktop\фото среда\130___05\IMG_30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285750"/>
            <a:ext cx="3571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Содержимое 3" descr="C:\Users\детсад\Desktop\Праздник осени\SDC12403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3000375"/>
            <a:ext cx="2757487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Picture 2" descr="C:\Users\детсад\Desktop\мои фото\музей\IMG_23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0" y="285750"/>
            <a:ext cx="3097213" cy="2833688"/>
          </a:xfrm>
        </p:spPr>
      </p:pic>
      <p:pic>
        <p:nvPicPr>
          <p:cNvPr id="25603" name="Picture 3" descr="C:\Users\детсад\Desktop\мои фото\музей\IMG_23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3286125"/>
            <a:ext cx="2643188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C:\Users\детсад\Desktop\мои фото\музей\IMG_23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714750"/>
            <a:ext cx="3062287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688"/>
            <a:ext cx="9144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37075" y="260350"/>
            <a:ext cx="1841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2411413" y="836613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0" name="Прямоугольник 7"/>
          <p:cNvSpPr>
            <a:spLocks noChangeArrowheads="1"/>
          </p:cNvSpPr>
          <p:nvPr/>
        </p:nvSpPr>
        <p:spPr bwMode="auto">
          <a:xfrm>
            <a:off x="1619250" y="404813"/>
            <a:ext cx="61388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Интегративных качеств выпускника</a:t>
            </a:r>
          </a:p>
          <a:p>
            <a:endParaRPr lang="ru-RU" sz="2400" b="1" i="1">
              <a:solidFill>
                <a:srgbClr val="C00000"/>
              </a:solidFill>
            </a:endParaRPr>
          </a:p>
        </p:txBody>
      </p:sp>
      <p:sp>
        <p:nvSpPr>
          <p:cNvPr id="26631" name="TextBox 14"/>
          <p:cNvSpPr txBox="1">
            <a:spLocks noChangeArrowheads="1"/>
          </p:cNvSpPr>
          <p:nvPr/>
        </p:nvSpPr>
        <p:spPr bwMode="auto">
          <a:xfrm>
            <a:off x="1624013" y="1341438"/>
            <a:ext cx="2689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b="1" i="1">
                <a:solidFill>
                  <a:srgbClr val="0070C0"/>
                </a:solidFill>
                <a:cs typeface="Times New Roman" pitchFamily="18" charset="0"/>
              </a:rPr>
              <a:t>Физически развитый</a:t>
            </a:r>
            <a:endParaRPr lang="ru-RU" b="1" i="1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188" y="1844675"/>
            <a:ext cx="321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Любознательный, активный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633" name="TextBox 16"/>
          <p:cNvSpPr txBox="1">
            <a:spLocks noChangeArrowheads="1"/>
          </p:cNvSpPr>
          <p:nvPr/>
        </p:nvSpPr>
        <p:spPr bwMode="auto">
          <a:xfrm>
            <a:off x="4427538" y="1412875"/>
            <a:ext cx="307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B050"/>
                </a:solidFill>
                <a:latin typeface="Calibri" pitchFamily="34" charset="0"/>
              </a:rPr>
              <a:t>Эмоционально отзывчивый</a:t>
            </a:r>
            <a:endParaRPr lang="ru-RU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6634" name="TextBox 18"/>
          <p:cNvSpPr txBox="1">
            <a:spLocks noChangeArrowheads="1"/>
          </p:cNvSpPr>
          <p:nvPr/>
        </p:nvSpPr>
        <p:spPr bwMode="auto">
          <a:xfrm>
            <a:off x="395288" y="2276475"/>
            <a:ext cx="3590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 </a:t>
            </a:r>
            <a:r>
              <a:rPr lang="ru-RU" b="1" i="1">
                <a:solidFill>
                  <a:srgbClr val="00B050"/>
                </a:solidFill>
                <a:latin typeface="Calibri" pitchFamily="34" charset="0"/>
              </a:rPr>
              <a:t>Овладевший средствами </a:t>
            </a:r>
          </a:p>
          <a:p>
            <a:r>
              <a:rPr lang="ru-RU" b="1" i="1">
                <a:solidFill>
                  <a:srgbClr val="00B050"/>
                </a:solidFill>
                <a:latin typeface="Calibri" pitchFamily="34" charset="0"/>
              </a:rPr>
              <a:t>Общения и способами </a:t>
            </a:r>
          </a:p>
          <a:p>
            <a:r>
              <a:rPr lang="ru-RU" b="1" i="1">
                <a:solidFill>
                  <a:srgbClr val="00B050"/>
                </a:solidFill>
                <a:latin typeface="Calibri" pitchFamily="34" charset="0"/>
              </a:rPr>
              <a:t>взаимодействия со взрослыми и </a:t>
            </a:r>
          </a:p>
          <a:p>
            <a:r>
              <a:rPr lang="ru-RU" b="1" i="1">
                <a:solidFill>
                  <a:srgbClr val="00B050"/>
                </a:solidFill>
                <a:latin typeface="Calibri" pitchFamily="34" charset="0"/>
              </a:rPr>
              <a:t>сверстниками</a:t>
            </a:r>
            <a:endParaRPr lang="ru-RU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9250" y="5084763"/>
            <a:ext cx="58737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Овладевший универсальными предпосылками учебной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деятельности- умениями работать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по правилу и по образцу, слушать взрослого 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выполнять его инструкции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4075" y="3284538"/>
            <a:ext cx="6783388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b="1" i="1" dirty="0">
                <a:latin typeface="+mn-lt"/>
                <a:cs typeface="+mn-cs"/>
              </a:rPr>
              <a:t>   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Способный управлять своим поведением и планировать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свои действия на основе первичных ценностных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представлений, соблюдающий элементарные общепринятые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нормы и правила поведения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. 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6637" name="TextBox 21"/>
          <p:cNvSpPr txBox="1">
            <a:spLocks noChangeArrowheads="1"/>
          </p:cNvSpPr>
          <p:nvPr/>
        </p:nvSpPr>
        <p:spPr bwMode="auto">
          <a:xfrm>
            <a:off x="3924300" y="1916113"/>
            <a:ext cx="47974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       </a:t>
            </a:r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 Способен решать интеллектуальные и </a:t>
            </a:r>
          </a:p>
          <a:p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личностные задачи </a:t>
            </a:r>
          </a:p>
          <a:p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(проблемы), адекватные возрасту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288" y="4437063"/>
            <a:ext cx="55308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Имеющий первичные представления о себе, семье,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обществе, государстве, мире и природе. 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Picture 2" descr="C:\Users\User\Downloads\audiokniga-belyiy-klyik-skachat-besplatno-24333-large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908175" y="333375"/>
            <a:ext cx="64087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450" y="620713"/>
            <a:ext cx="74882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Обеспечивает максимальную  реализацию образовательного</a:t>
            </a:r>
            <a:b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потенциала пространства, материалов,  оборудования и инвентаря для: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развития детей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- охраны и укрепления здоровья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- учёта особенностей и коррекции недостатков развития</a:t>
            </a:r>
            <a:endParaRPr lang="ru-RU" sz="1600" i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grpSp>
        <p:nvGrpSpPr>
          <p:cNvPr id="14" name="Скругленный прямоугольник 6"/>
          <p:cNvGrpSpPr>
            <a:grpSpLocks/>
          </p:cNvGrpSpPr>
          <p:nvPr/>
        </p:nvGrpSpPr>
        <p:grpSpPr bwMode="auto">
          <a:xfrm>
            <a:off x="1096963" y="2262188"/>
            <a:ext cx="7516812" cy="1681162"/>
            <a:chOff x="691" y="1425"/>
            <a:chExt cx="4735" cy="1059"/>
          </a:xfrm>
        </p:grpSpPr>
        <p:pic>
          <p:nvPicPr>
            <p:cNvPr id="14341" name="Скругленный прямоугольник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1" y="1425"/>
              <a:ext cx="4735" cy="1059"/>
            </a:xfrm>
            <a:prstGeom prst="rect">
              <a:avLst/>
            </a:prstGeom>
            <a:noFill/>
          </p:spPr>
        </p:pic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703" y="1434"/>
              <a:ext cx="4717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13360" tIns="213360" rIns="213360" bIns="21336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600">
                  <a:solidFill>
                    <a:srgbClr val="E46C0A"/>
                  </a:solidFill>
                </a:rPr>
                <a:t> </a:t>
              </a:r>
              <a:r>
                <a:rPr lang="ru-RU" sz="1600" b="1" i="1">
                  <a:solidFill>
                    <a:srgbClr val="E46C0A"/>
                  </a:solidFill>
                </a:rPr>
                <a:t>Обеспечивает возможность</a:t>
              </a:r>
              <a:r>
                <a:rPr lang="ru-RU" sz="1600">
                  <a:solidFill>
                    <a:srgbClr val="E46C0A"/>
                  </a:solidFill>
                </a:rPr>
                <a:t>:</a:t>
              </a:r>
            </a:p>
            <a:p>
              <a:pPr marL="285750" lvl="1" indent="-285750" defTabSz="13335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ru-RU" sz="1600" i="1">
                  <a:solidFill>
                    <a:srgbClr val="0070C0"/>
                  </a:solidFill>
                </a:rPr>
                <a:t>общения и совместной деятельности детей и взрослых во всей группе</a:t>
              </a:r>
              <a:br>
                <a:rPr lang="ru-RU" sz="1600" i="1">
                  <a:solidFill>
                    <a:srgbClr val="0070C0"/>
                  </a:solidFill>
                </a:rPr>
              </a:br>
              <a:r>
                <a:rPr lang="ru-RU" sz="1600" i="1">
                  <a:solidFill>
                    <a:srgbClr val="0070C0"/>
                  </a:solidFill>
                </a:rPr>
                <a:t>и в малых группах</a:t>
              </a:r>
            </a:p>
            <a:p>
              <a:pPr marL="285750" lvl="1" indent="-285750" defTabSz="13335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ru-RU" sz="1600" i="1">
                  <a:solidFill>
                    <a:srgbClr val="0070C0"/>
                  </a:solidFill>
                </a:rPr>
                <a:t>двигательной активности</a:t>
              </a:r>
            </a:p>
            <a:p>
              <a:pPr marL="285750" lvl="1" indent="-285750" defTabSz="13335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ru-RU" sz="1600" i="1">
                  <a:solidFill>
                    <a:srgbClr val="0070C0"/>
                  </a:solidFill>
                </a:rPr>
                <a:t>уединения</a:t>
              </a: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116013" y="4149725"/>
            <a:ext cx="7056437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каждой возрастной группе  развивающая предметно-пространственная среда: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содержательно насыщенная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трансформируемая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полифункциональная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вариативная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доступная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безопасная</a:t>
            </a:r>
            <a:endParaRPr lang="ru-RU" sz="1600" i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Picture 2" descr="C:\Users\User\Downloads\audiokniga-belyiy-klyik-skachat-besplatno-24333-large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692275" y="404813"/>
            <a:ext cx="608647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НАСЫЩЕННОСТЬ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развивающей предметно – пространственной среды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соответствует возрастным возможностям детей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содержанию Программы</a:t>
            </a:r>
            <a:endParaRPr lang="ru-RU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1042988" y="1916113"/>
            <a:ext cx="76723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0070C0"/>
                </a:solidFill>
              </a:rPr>
              <a:t>Образовательное пространство оснащено средствами обучения, </a:t>
            </a:r>
          </a:p>
          <a:p>
            <a:r>
              <a:rPr lang="ru-RU" i="1">
                <a:solidFill>
                  <a:srgbClr val="0070C0"/>
                </a:solidFill>
              </a:rPr>
              <a:t>соответствующим материалом, игровым, спортивном, оздоровительном оборудованием, инвентарём и обеспечивает:</a:t>
            </a:r>
          </a:p>
          <a:p>
            <a:pPr>
              <a:buFont typeface="Wingdings" pitchFamily="2" charset="2"/>
              <a:buChar char="§"/>
            </a:pPr>
            <a:r>
              <a:rPr lang="ru-RU" i="1">
                <a:solidFill>
                  <a:srgbClr val="0070C0"/>
                </a:solidFill>
              </a:rPr>
              <a:t> игровую, познавательную, исследовательскую и творческую активность</a:t>
            </a:r>
          </a:p>
          <a:p>
            <a:r>
              <a:rPr lang="ru-RU" i="1">
                <a:solidFill>
                  <a:srgbClr val="0070C0"/>
                </a:solidFill>
              </a:rPr>
              <a:t>всех категорий воспитанников, экспериментирование с доступным детям </a:t>
            </a:r>
          </a:p>
          <a:p>
            <a:r>
              <a:rPr lang="ru-RU" i="1">
                <a:solidFill>
                  <a:srgbClr val="0070C0"/>
                </a:solidFill>
              </a:rPr>
              <a:t>материалом;</a:t>
            </a:r>
          </a:p>
          <a:p>
            <a:pPr>
              <a:buFont typeface="Wingdings" pitchFamily="2" charset="2"/>
              <a:buChar char="§"/>
            </a:pPr>
            <a:r>
              <a:rPr lang="ru-RU" i="1">
                <a:solidFill>
                  <a:srgbClr val="0070C0"/>
                </a:solidFill>
              </a:rPr>
              <a:t> двигательную активность детей, в том числе крупную и мелкую моторику,</a:t>
            </a:r>
          </a:p>
          <a:p>
            <a:r>
              <a:rPr lang="ru-RU" i="1">
                <a:solidFill>
                  <a:srgbClr val="0070C0"/>
                </a:solidFill>
              </a:rPr>
              <a:t>участие в подвижных играх и соревнованиях;</a:t>
            </a:r>
          </a:p>
          <a:p>
            <a:pPr>
              <a:buFont typeface="Wingdings" pitchFamily="2" charset="2"/>
              <a:buChar char="§"/>
            </a:pPr>
            <a:r>
              <a:rPr lang="ru-RU" i="1">
                <a:solidFill>
                  <a:srgbClr val="0070C0"/>
                </a:solidFill>
              </a:rPr>
              <a:t>  Эмоциональное благополучие детей во взаимодействии с предметно – </a:t>
            </a:r>
          </a:p>
          <a:p>
            <a:r>
              <a:rPr lang="ru-RU" i="1">
                <a:solidFill>
                  <a:srgbClr val="0070C0"/>
                </a:solidFill>
              </a:rPr>
              <a:t>пространственном окружением;</a:t>
            </a:r>
          </a:p>
          <a:p>
            <a:pPr>
              <a:buFont typeface="Wingdings" pitchFamily="2" charset="2"/>
              <a:buChar char="§"/>
            </a:pPr>
            <a:r>
              <a:rPr lang="ru-RU" i="1">
                <a:solidFill>
                  <a:srgbClr val="0070C0"/>
                </a:solidFill>
              </a:rPr>
              <a:t> Возможность самовыражения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Picture 2" descr="C:\Users\User\Downloads\audiokniga-belyiy-klyik-skachat-besplatno-24333-large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619250" y="260350"/>
            <a:ext cx="74295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ТРАНСФОРМИРУЕМОСТЬ 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пространства даёт возможность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изменять предметно – пространственную среду в зависимости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от ситуации, интересов и возможностей детей.</a:t>
            </a:r>
            <a:endParaRPr lang="ru-RU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113" y="1196975"/>
            <a:ext cx="8085137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ПОЛИФУНКЦИОНАЛЬНОСТЬ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материалов даёт возможность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разнообразного использования различных составляющих предметной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среды, например детской мебели, матов, мягких модулей, ширм и т. д.</a:t>
            </a:r>
            <a:endParaRPr lang="ru-RU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238" y="2205038"/>
            <a:ext cx="8383587" cy="2030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ВАРИАТИВНОСТЬ 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среды показывает: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Наличие в группах различных пространств для игры, конструирования,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уединения и пр., а так же разнообразных материалов, игр, оборудования,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обеспечивающих свободный выбор детей;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периодическую сменяемость игрового материала, появление новых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предметов, стимулирующих игровую, двигательную, познавательную,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исследовательскую активность, детей.</a:t>
            </a:r>
            <a:endParaRPr lang="ru-RU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213" y="4365625"/>
            <a:ext cx="79914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ДОСТУПНОСТЬ 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свободный доступ для всех воспитанников в том числе для детей -инвалидов всех помещений образовательного процесса и доступ к  играм, игрушкам, материалам, пособиям.</a:t>
            </a:r>
            <a:endParaRPr lang="ru-RU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088" y="5661025"/>
            <a:ext cx="82010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БЕЗОПАСНОСТЬ 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среды в каждой группе соответствует требованиям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обеспечению 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надёжности и безопасности их использования.</a:t>
            </a:r>
            <a:endParaRPr lang="ru-RU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Picture 2" descr="C:\Users\детсад\Desktop\фото среда\130___05\IMG_29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0418090">
            <a:off x="931863" y="3124200"/>
            <a:ext cx="3271837" cy="2801938"/>
          </a:xfrm>
        </p:spPr>
      </p:pic>
      <p:pic>
        <p:nvPicPr>
          <p:cNvPr id="17411" name="Picture 2" descr="C:\Users\детсад\Desktop\фото среда\130___05\IMG_297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285750"/>
            <a:ext cx="3429000" cy="2357438"/>
          </a:xfrm>
        </p:spPr>
      </p:pic>
      <p:pic>
        <p:nvPicPr>
          <p:cNvPr id="17412" name="Picture 2" descr="C:\Users\детсад\Desktop\фото среда\130___05\IMG_29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35108">
            <a:off x="4802188" y="3217863"/>
            <a:ext cx="372745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C:\Users\детсад\Desktop\фото среда\130___05\IMG_29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285750"/>
            <a:ext cx="3160713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Picture 2" descr="C:\Users\детсад\Desktop\фото среда\130___05\IMG_29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3125" y="847725"/>
            <a:ext cx="2547938" cy="1911350"/>
          </a:xfrm>
        </p:spPr>
      </p:pic>
      <p:pic>
        <p:nvPicPr>
          <p:cNvPr id="18435" name="Picture 2" descr="C:\Users\детсад\Desktop\фото среда\130___05\IMG_29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8813" y="725488"/>
            <a:ext cx="375602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C:\Users\детсад\Desktop\фото\лето\DSC000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3357563"/>
            <a:ext cx="27860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детсад\Desktop\фото\фото октябрь\ФОТО детсад октябрь 2010\P10003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4000500"/>
            <a:ext cx="3089275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Picture 5" descr="C:\Users\детсад\Desktop\фото\лето\DSC014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357188"/>
            <a:ext cx="3714750" cy="2786062"/>
          </a:xfrm>
        </p:spPr>
      </p:pic>
      <p:pic>
        <p:nvPicPr>
          <p:cNvPr id="19459" name="Picture 2" descr="C:\Users\детсад\Desktop\фото\лето\DSC013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86125"/>
            <a:ext cx="366077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детсад\Desktop\фото\лето\DSC010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3571875"/>
            <a:ext cx="2652713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Picture 7" descr="C:\Users\детсад\Desktop\фото\фото октябрь\ФОТО детсад октябрь 2010\P10004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85750"/>
            <a:ext cx="3714750" cy="2660650"/>
          </a:xfrm>
        </p:spPr>
      </p:pic>
      <p:pic>
        <p:nvPicPr>
          <p:cNvPr id="20483" name="Picture 3" descr="C:\Users\детсад\Desktop\фото\фото октябрь\ФОТО детсад октябрь 2010\фото зима\P10009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3286125"/>
            <a:ext cx="2428875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детсад\Desktop\фото\лето\DSC013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85750"/>
            <a:ext cx="3563938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6" descr="C:\Users\детсад\Desktop\мои фото\108___04\IMG_08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3571875"/>
            <a:ext cx="32480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Picture 4" descr="C:\Users\детсад\Desktop\фото\фото октябрь\Праздник осени\SDC124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85750"/>
            <a:ext cx="3060700" cy="2928938"/>
          </a:xfrm>
        </p:spPr>
      </p:pic>
      <p:pic>
        <p:nvPicPr>
          <p:cNvPr id="21507" name="Picture 2" descr="C:\Users\детсад\Desktop\фото среда\130___05\IMG_3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3286125"/>
            <a:ext cx="4760913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316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Arial</vt:lpstr>
      <vt:lpstr>Wingdings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Seva</cp:lastModifiedBy>
  <cp:revision>74</cp:revision>
  <dcterms:created xsi:type="dcterms:W3CDTF">2013-11-22T11:49:17Z</dcterms:created>
  <dcterms:modified xsi:type="dcterms:W3CDTF">2015-04-11T20:57:16Z</dcterms:modified>
</cp:coreProperties>
</file>