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62" r:id="rId6"/>
    <p:sldId id="272" r:id="rId7"/>
    <p:sldId id="273" r:id="rId8"/>
    <p:sldId id="271" r:id="rId9"/>
    <p:sldId id="274" r:id="rId10"/>
    <p:sldId id="275" r:id="rId11"/>
    <p:sldId id="276" r:id="rId12"/>
    <p:sldId id="277" r:id="rId13"/>
    <p:sldId id="284" r:id="rId14"/>
    <p:sldId id="288" r:id="rId15"/>
    <p:sldId id="278" r:id="rId16"/>
    <p:sldId id="279" r:id="rId17"/>
    <p:sldId id="280" r:id="rId18"/>
    <p:sldId id="281" r:id="rId19"/>
    <p:sldId id="282" r:id="rId20"/>
    <p:sldId id="283" r:id="rId21"/>
    <p:sldId id="285" r:id="rId22"/>
    <p:sldId id="286" r:id="rId23"/>
    <p:sldId id="287" r:id="rId24"/>
    <p:sldId id="289" r:id="rId25"/>
    <p:sldId id="290" r:id="rId26"/>
    <p:sldId id="270" r:id="rId27"/>
    <p:sldId id="260" r:id="rId28"/>
    <p:sldId id="266" r:id="rId29"/>
    <p:sldId id="263" r:id="rId30"/>
    <p:sldId id="264" r:id="rId31"/>
    <p:sldId id="265" r:id="rId32"/>
    <p:sldId id="268" r:id="rId33"/>
    <p:sldId id="267" r:id="rId34"/>
    <p:sldId id="269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454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97" d="100"/>
          <a:sy n="197" d="100"/>
        </p:scale>
        <p:origin x="-173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454545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62CE5-D0A2-4914-A151-3FA50922E8C4}" type="datetimeFigureOut">
              <a:rPr lang="ru-RU"/>
              <a:pPr>
                <a:defRPr/>
              </a:pPr>
              <a:t>11.04.2015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B8513-EC36-42AF-B4CF-683F4580A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A58D3-C910-4D4A-AAA3-222DF26C6344}" type="datetimeFigureOut">
              <a:rPr lang="ru-RU"/>
              <a:pPr>
                <a:defRPr/>
              </a:pPr>
              <a:t>11.04.2015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10B55-EA54-4DF0-96CD-34289B858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E0C68-89FA-477C-BFE8-6FA564CD7447}" type="datetimeFigureOut">
              <a:rPr lang="ru-RU"/>
              <a:pPr>
                <a:defRPr/>
              </a:pPr>
              <a:t>11.04.2015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E4857-2058-4454-905C-12BE1AD16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39" y="243322"/>
            <a:ext cx="6688666" cy="1012666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88572" y="1417733"/>
            <a:ext cx="3068159" cy="1936724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85747" y="1417733"/>
            <a:ext cx="3068158" cy="1936724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1088572" y="3489480"/>
            <a:ext cx="6265333" cy="193813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51F9B-D4CE-4BC7-B5B9-D9DC36481282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77301-E484-4404-A014-74DCDC6F05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39" y="243322"/>
            <a:ext cx="6688666" cy="1012666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88572" y="1417733"/>
            <a:ext cx="6265333" cy="1936724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88572" y="3489480"/>
            <a:ext cx="6265333" cy="193813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3EF3F-2535-47A6-A893-DD918CC5C2C0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71B09-A72D-45F8-A5F6-55A95C912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78C9B-C165-49E9-9053-C204AEC95205}" type="datetimeFigureOut">
              <a:rPr lang="ru-RU"/>
              <a:pPr>
                <a:defRPr/>
              </a:pPr>
              <a:t>11.04.2015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0B2C0-1873-430A-9A94-C29F7872EE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56181-04CA-43EC-86D7-C174323E6D5B}" type="datetimeFigureOut">
              <a:rPr lang="ru-RU"/>
              <a:pPr>
                <a:defRPr/>
              </a:pPr>
              <a:t>11.04.2015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F0B94-2193-4EFE-94F7-00AFF3810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4414" y="1600200"/>
            <a:ext cx="328138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53BCC-A0E5-45A4-9601-C137B1046E9E}" type="datetimeFigureOut">
              <a:rPr lang="ru-RU"/>
              <a:pPr>
                <a:defRPr/>
              </a:pPr>
              <a:t>11.04.2015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B46E6-0B1D-4A86-9F67-CD9B2B945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290" y="1535113"/>
            <a:ext cx="3140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57290" y="2174875"/>
            <a:ext cx="3140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0724B-5FA8-462D-A968-29C5846D13F8}" type="datetimeFigureOut">
              <a:rPr lang="ru-RU"/>
              <a:pPr>
                <a:defRPr/>
              </a:pPr>
              <a:t>11.04.2015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05EC7-F463-4AC4-A91D-32D62C625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C386A-1D6A-4A88-9D77-26B4EDAFF17E}" type="datetimeFigureOut">
              <a:rPr lang="ru-RU"/>
              <a:pPr>
                <a:defRPr/>
              </a:pPr>
              <a:t>11.04.2015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CEA04-411B-45FF-A732-76D596F4C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6C926-4B0A-4A62-8CFE-2659D46E20F8}" type="datetimeFigureOut">
              <a:rPr lang="ru-RU"/>
              <a:pPr>
                <a:defRPr/>
              </a:pPr>
              <a:t>11.04.2015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6F748-8187-467F-93CD-12B8DC4CA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000240"/>
            <a:ext cx="236537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3214686"/>
            <a:ext cx="2393975" cy="29114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CBB9E-D6C6-45EB-9946-22538AA0EE33}" type="datetimeFigureOut">
              <a:rPr lang="ru-RU"/>
              <a:pPr>
                <a:defRPr/>
              </a:pPr>
              <a:t>11.04.2015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5508-6C77-4C40-9A64-73ED0D11B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DFCCB-7E82-40B3-94A7-F79A29A1B305}" type="datetimeFigureOut">
              <a:rPr lang="ru-RU"/>
              <a:pPr>
                <a:defRPr/>
              </a:pPr>
              <a:t>11.04.2015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53E79-8658-41F1-94E2-B1688CA43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9009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285875" y="1600200"/>
            <a:ext cx="74009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AD5576-1E3D-4338-BBB4-5A8B67DF2116}" type="datetimeFigureOut">
              <a:rPr lang="ru-RU"/>
              <a:pPr>
                <a:defRPr/>
              </a:pPr>
              <a:t>11.04.2015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81D35D-666A-433C-83BE-06D32ACBC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62" r:id="rId12"/>
    <p:sldLayoutId id="214748366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60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2pPr>
      <a:lvl3pPr algn="ctr" rtl="0" fontAlgn="base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3pPr>
      <a:lvl4pPr algn="ctr" rtl="0" fontAlgn="base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4pPr>
      <a:lvl5pPr algn="ctr" rtl="0" fontAlgn="base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5pPr>
      <a:lvl6pPr marL="457200" algn="ctr" rtl="0" fontAlgn="base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6pPr>
      <a:lvl7pPr marL="914400" algn="ctr" rtl="0" fontAlgn="base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7pPr>
      <a:lvl8pPr marL="1371600" algn="ctr" rtl="0" fontAlgn="base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8pPr>
      <a:lvl9pPr marL="1828800" algn="ctr" rtl="0" fontAlgn="base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1050" y="1122363"/>
            <a:ext cx="7862888" cy="3065462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4714875"/>
            <a:ext cx="8286750" cy="1257300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ngsana New" pitchFamily="18" charset="-34"/>
              </a:rPr>
              <a:t>Муниципальное бюджетное дошкольное образовательное учреждение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ngsana New" pitchFamily="18" charset="-34"/>
              </a:rPr>
              <a:t>«Сказка»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ngsana New" pitchFamily="18" charset="-34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Проекты по патриотическому </a:t>
            </a:r>
            <a:b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воспитанию дошкольников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24578" name="Содержимое 5" descr="2014-05-20 13-23-36_0176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47775" y="1600200"/>
            <a:ext cx="3214688" cy="4525963"/>
          </a:xfrm>
        </p:spPr>
      </p:pic>
      <p:pic>
        <p:nvPicPr>
          <p:cNvPr id="24579" name="Содержимое 6" descr="2014-05-20 13-24-47_0177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57775" y="1600200"/>
            <a:ext cx="3219450" cy="4525963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Проекты по патриотическому </a:t>
            </a:r>
            <a:b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воспитанию дошкольников</a:t>
            </a:r>
            <a:endParaRPr lang="ru-RU" sz="3600" dirty="0"/>
          </a:p>
        </p:txBody>
      </p:sp>
      <p:pic>
        <p:nvPicPr>
          <p:cNvPr id="25602" name="Содержимое 4" descr="2014-05-20 13-14-47_0168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87475" y="1357313"/>
            <a:ext cx="3608388" cy="2571750"/>
          </a:xfrm>
        </p:spPr>
      </p:pic>
      <p:pic>
        <p:nvPicPr>
          <p:cNvPr id="25603" name="Содержимое 5" descr="2014-05-20 13-16-17_0169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3786188"/>
            <a:ext cx="4038600" cy="27813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Проекты по патриотическому </a:t>
            </a:r>
            <a:b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воспитанию дошкольников</a:t>
            </a:r>
            <a:endParaRPr lang="ru-RU" sz="3600" dirty="0"/>
          </a:p>
        </p:txBody>
      </p:sp>
      <p:pic>
        <p:nvPicPr>
          <p:cNvPr id="26626" name="Содержимое 5" descr="2014-05-21 13-47-38_016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0950" y="1600200"/>
            <a:ext cx="3208338" cy="4525963"/>
          </a:xfrm>
        </p:spPr>
      </p:pic>
      <p:pic>
        <p:nvPicPr>
          <p:cNvPr id="26627" name="Содержимое 4" descr="2014-05-20 13-32-02_0178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18088" y="1600200"/>
            <a:ext cx="3298825" cy="4525963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Макет Борисоглебского монастыря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27650" name="Содержимое 6" descr="DSC0192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65275" y="1600200"/>
            <a:ext cx="6438900" cy="482917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1050" y="268288"/>
            <a:ext cx="7912100" cy="1158875"/>
          </a:xfrm>
        </p:spPr>
      </p:pic>
      <p:pic>
        <p:nvPicPr>
          <p:cNvPr id="28674" name="Содержимое 8" descr="tree_2100лл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00250" y="1357313"/>
            <a:ext cx="5187950" cy="5338762"/>
          </a:xfrm>
        </p:spPr>
      </p:pic>
      <p:sp>
        <p:nvSpPr>
          <p:cNvPr id="28675" name="TextBox 9"/>
          <p:cNvSpPr txBox="1">
            <a:spLocks noChangeArrowheads="1"/>
          </p:cNvSpPr>
          <p:nvPr/>
        </p:nvSpPr>
        <p:spPr bwMode="auto">
          <a:xfrm>
            <a:off x="2357438" y="1500188"/>
            <a:ext cx="4643437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nsellarist"/>
              </a:rPr>
              <a:t>Методическая разработка</a:t>
            </a:r>
          </a:p>
          <a:p>
            <a:r>
              <a:rPr lang="ru-RU" sz="2000" b="1" i="1">
                <a:solidFill>
                  <a:srgbClr val="FF0000"/>
                </a:solidFill>
                <a:latin typeface="Monotype Corsiva" pitchFamily="66" charset="0"/>
              </a:rPr>
              <a:t>«Роль ознакомления с историей семьи  в духовно-нравственном воспитании детей старшего дошкольного возраста»</a:t>
            </a:r>
          </a:p>
        </p:txBody>
      </p:sp>
      <p:sp>
        <p:nvSpPr>
          <p:cNvPr id="28676" name="TextBox 10"/>
          <p:cNvSpPr txBox="1">
            <a:spLocks noChangeArrowheads="1"/>
          </p:cNvSpPr>
          <p:nvPr/>
        </p:nvSpPr>
        <p:spPr bwMode="auto">
          <a:xfrm>
            <a:off x="2071688" y="5786438"/>
            <a:ext cx="507206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latin typeface="Cansellarist"/>
              </a:rPr>
              <a:t>Старший воспитатель МБДОУ «Сказка»</a:t>
            </a:r>
          </a:p>
          <a:p>
            <a:pPr algn="r"/>
            <a:r>
              <a:rPr lang="ru-RU" b="1" i="1">
                <a:latin typeface="Monotype Corsiva" pitchFamily="66" charset="0"/>
              </a:rPr>
              <a:t>Климовская  М.Л.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Выставка-передвижка</a:t>
            </a:r>
            <a:b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«Наши бабушки и дедушки»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" name="Содержимое 8" descr="2014-05-21 14-02-06_016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3050" y="1547813"/>
            <a:ext cx="3028950" cy="4541837"/>
          </a:xfrm>
        </p:spPr>
      </p:pic>
      <p:pic>
        <p:nvPicPr>
          <p:cNvPr id="10" name="Рисунок 9" descr="2014-05-21 14-03-18_01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6275" y="1238250"/>
            <a:ext cx="4445000" cy="33401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57813" y="4857750"/>
            <a:ext cx="3143250" cy="36988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Бреклева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Нина Ивановна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Выставка-передвижка</a:t>
            </a:r>
            <a:b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«Наши бабушки и дедушки»</a:t>
            </a:r>
            <a:endParaRPr lang="ru-RU" sz="36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357313" y="1535113"/>
            <a:ext cx="3140075" cy="639762"/>
          </a:xfrm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rtlCol="0"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Бажулина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Зоя Николаевна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2014-05-20 13-34-37_01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543050" y="2170113"/>
            <a:ext cx="2767013" cy="3962400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rtlCol="0"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Соколовы Лариса Альбертовна и Сергей 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Виктрович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2014-05-20 13-35-35_018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267325" y="2170113"/>
            <a:ext cx="2797175" cy="39624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Уголок «Добрые традиции»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1746" name="Содержимое 6" descr="DSC0191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68500" y="1600200"/>
            <a:ext cx="6035675" cy="452596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Уголок краеведе6ния </a:t>
            </a:r>
            <a:b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«С чего начинается Родина…»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2770" name="Содержимое 3" descr="DSC0192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88" y="1600200"/>
            <a:ext cx="6503987" cy="4878388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Природа родного края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3794" name="Содержимое 3" descr="DSC0192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88" y="1600200"/>
            <a:ext cx="6503987" cy="4878388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7901014" cy="64294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С солнцем в сердце.</a:t>
            </a:r>
            <a:br>
              <a:rPr lang="ru-RU" sz="36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Мой Ярославский край, родной </a:t>
            </a:r>
            <a:r>
              <a:rPr lang="ru-RU" sz="36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Борисоглеб</a:t>
            </a:r>
            <a:r>
              <a:rPr lang="ru-RU" sz="36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6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endParaRPr lang="ru-RU" sz="36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75" y="1071563"/>
            <a:ext cx="7400925" cy="5054600"/>
          </a:xfrm>
        </p:spPr>
        <p:txBody>
          <a:bodyPr rtlCol="0">
            <a:normAutofit fontScale="25000" lnSpcReduction="20000"/>
          </a:bodyPr>
          <a:lstStyle/>
          <a:p>
            <a:pPr marL="0" indent="17463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В настоящее время современное российское общество остро переживает кризис духовно-нравственных идеалов. И самая большая опасность, подстерегающая наше общество сегодня- в разрушении личности. Сегодня материальные ценности стоят перед  духовными, поэтому у детей искажены представления о доброте, милосердии, великодушии, справедливости, гражданственности и патриотизме. Детей отличает эмоциональная, волевая и духовная незрелость.</a:t>
            </a:r>
            <a:b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Духовно-нравственное воспитание в детском саду является неотъемлемой частью всестороннего воспитания ребенка, необходимой предпосылкой возрождения отечественной культуры. Качественно новой ступенью духовно-нравственного воспитания в детском саду является интеграция его содержания в повседневную жизнь детей, во все виды детской деятельности и традиционные методики дошкольного образования. </a:t>
            </a:r>
            <a:b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Духовно-нравственное воспитание в дошкольном детстве формирует ядро личности, благотворно влияя на все стороны и формы взаимоотношений человека с миром: на его этическое и эстетическое развитие, мировоззрение и формирование гражданской позиции, патриотическую и семейную ориентацию, интеллектуальный потенциал, эмоциональное состояние и общее физическое и психическое развитие.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901014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Папка-передвижка «Достопримечательности родного поселка»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4818" name="Содержимое 5" descr="DSC0192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62288" y="1600200"/>
            <a:ext cx="3621087" cy="4829175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Rectangle 31"/>
          <p:cNvGrpSpPr>
            <a:grpSpLocks noGrp="1"/>
          </p:cNvGrpSpPr>
          <p:nvPr/>
        </p:nvGrpSpPr>
        <p:grpSpPr bwMode="auto">
          <a:xfrm>
            <a:off x="719138" y="658813"/>
            <a:ext cx="8027987" cy="1096962"/>
            <a:chOff x="453" y="415"/>
            <a:chExt cx="5057" cy="691"/>
          </a:xfrm>
        </p:grpSpPr>
        <p:pic>
          <p:nvPicPr>
            <p:cNvPr id="35841" name="Rectangle 3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3" y="415"/>
              <a:ext cx="5057" cy="691"/>
            </a:xfrm>
            <a:prstGeom prst="rect">
              <a:avLst/>
            </a:prstGeom>
            <a:noFill/>
          </p:spPr>
        </p:pic>
        <p:sp>
          <p:nvSpPr>
            <p:cNvPr id="35842" name="Text Box 2"/>
            <p:cNvSpPr txBox="1">
              <a:spLocks noChangeArrowheads="1"/>
            </p:cNvSpPr>
            <p:nvPr/>
          </p:nvSpPr>
          <p:spPr bwMode="auto">
            <a:xfrm>
              <a:off x="495" y="596"/>
              <a:ext cx="4977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5000" b="1">
                  <a:solidFill>
                    <a:srgbClr val="C00000"/>
                  </a:solidFill>
                  <a:latin typeface="ArtScript"/>
                </a:rPr>
                <a:t>Книга памяти</a:t>
              </a:r>
            </a:p>
          </p:txBody>
        </p:sp>
      </p:grpSp>
      <p:pic>
        <p:nvPicPr>
          <p:cNvPr id="35844" name="Picture 19" descr="Пикт000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44675" y="1927225"/>
            <a:ext cx="3092450" cy="4505325"/>
          </a:xfrm>
        </p:spPr>
      </p:pic>
      <p:sp>
        <p:nvSpPr>
          <p:cNvPr id="20483" name="Rectangle 33"/>
          <p:cNvSpPr>
            <a:spLocks noGrp="1"/>
          </p:cNvSpPr>
          <p:nvPr>
            <p:ph type="body" sz="half" idx="3"/>
          </p:nvPr>
        </p:nvSpPr>
        <p:spPr>
          <a:xfrm>
            <a:off x="1905672" y="164558"/>
            <a:ext cx="7400942" cy="978911"/>
          </a:xfrm>
        </p:spPr>
        <p:txBody>
          <a:bodyPr rtlCol="0">
            <a:normAutofit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ru-RU" sz="1000" i="1" dirty="0" smtClean="0">
              <a:latin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                 Фотовыставка</a:t>
            </a:r>
          </a:p>
        </p:txBody>
      </p:sp>
      <p:pic>
        <p:nvPicPr>
          <p:cNvPr id="35846" name="Picture 34" descr="Пикт00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943475" y="1927225"/>
            <a:ext cx="3014663" cy="450532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/>
          </p:cNvSpPr>
          <p:nvPr>
            <p:ph type="title"/>
          </p:nvPr>
        </p:nvSpPr>
        <p:spPr>
          <a:xfrm>
            <a:off x="757238" y="261938"/>
            <a:ext cx="7899400" cy="1141412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ffectLst/>
              </a:rPr>
              <a:t>Книга памяти</a:t>
            </a:r>
          </a:p>
        </p:txBody>
      </p:sp>
      <p:pic>
        <p:nvPicPr>
          <p:cNvPr id="36866" name="Picture 11" descr="Пикт00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3933825"/>
            <a:ext cx="1512888" cy="2185988"/>
          </a:xfrm>
        </p:spPr>
      </p:pic>
      <p:sp>
        <p:nvSpPr>
          <p:cNvPr id="36867" name="Rectangle 21"/>
          <p:cNvSpPr>
            <a:spLocks noGrp="1"/>
          </p:cNvSpPr>
          <p:nvPr>
            <p:ph type="body" sz="half" idx="2"/>
          </p:nvPr>
        </p:nvSpPr>
        <p:spPr>
          <a:xfrm>
            <a:off x="2987675" y="4868863"/>
            <a:ext cx="5472113" cy="12573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000" smtClean="0">
                <a:latin typeface="Monotype Corsiva" pitchFamily="66" charset="0"/>
              </a:rPr>
              <a:t>Леднев Михаил Константинович ушел на войну  в 17 лет. Прошел до самого Берлина и вернулся домой  невредимым</a:t>
            </a:r>
          </a:p>
        </p:txBody>
      </p:sp>
      <p:pic>
        <p:nvPicPr>
          <p:cNvPr id="36868" name="Picture 12" descr="Пикт000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597025" y="1598613"/>
            <a:ext cx="2636838" cy="2187575"/>
          </a:xfrm>
        </p:spPr>
      </p:pic>
      <p:pic>
        <p:nvPicPr>
          <p:cNvPr id="36869" name="Picture 13" descr="2011-02-26 (3)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932363" y="1628775"/>
            <a:ext cx="3298825" cy="2189163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0"/>
          <p:cNvSpPr>
            <a:spLocks noGrp="1"/>
          </p:cNvSpPr>
          <p:nvPr>
            <p:ph type="title"/>
          </p:nvPr>
        </p:nvSpPr>
        <p:spPr>
          <a:xfrm>
            <a:off x="785813" y="276225"/>
            <a:ext cx="7900987" cy="114141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ffectLst/>
              </a:rPr>
              <a:t>Книга памяти</a:t>
            </a:r>
          </a:p>
        </p:txBody>
      </p:sp>
      <p:sp>
        <p:nvSpPr>
          <p:cNvPr id="20503" name="Rectangle 23"/>
          <p:cNvSpPr>
            <a:spLocks noGrp="1"/>
          </p:cNvSpPr>
          <p:nvPr>
            <p:ph type="body" sz="half" idx="3"/>
          </p:nvPr>
        </p:nvSpPr>
        <p:spPr>
          <a:xfrm>
            <a:off x="1285875" y="5343525"/>
            <a:ext cx="7400925" cy="12128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Участник Великой Отечественной войны Калинин Николай Михайлович..</a:t>
            </a: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      Его Красноармейская книжка.</a:t>
            </a:r>
          </a:p>
        </p:txBody>
      </p:sp>
      <p:pic>
        <p:nvPicPr>
          <p:cNvPr id="37891" name="Picture 24" descr="Пикт000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11363" y="1260475"/>
            <a:ext cx="2520950" cy="3954463"/>
          </a:xfrm>
        </p:spPr>
      </p:pic>
      <p:pic>
        <p:nvPicPr>
          <p:cNvPr id="37892" name="Picture 25" descr="2011-03-11 (3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94238" y="2152650"/>
            <a:ext cx="3886200" cy="275907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Фотовыставка </a:t>
            </a:r>
            <a:b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«Дети Великой Отечественной войны»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8914" name="Объект 9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2133600"/>
            <a:ext cx="7996237" cy="3592513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Заголовок 5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1050" y="201613"/>
            <a:ext cx="7912100" cy="1225550"/>
          </a:xfrm>
        </p:spPr>
      </p:pic>
      <p:pic>
        <p:nvPicPr>
          <p:cNvPr id="39938" name="Объект 7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35150" y="1484313"/>
            <a:ext cx="6816725" cy="5113337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Уголок по духовно-нравственному воспитанию </a:t>
            </a:r>
            <a:b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в подготовительной группе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4" name="Содержимое 7" descr="Сад 0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06563" y="1279525"/>
            <a:ext cx="7023100" cy="5267325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Мини-музей</a:t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«Русская изба»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1986" name="Содержимое 7" descr="Сад 01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71688" y="1714500"/>
            <a:ext cx="6176962" cy="493236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Мини-музей</a:t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«Русская изба»</a:t>
            </a:r>
            <a:endParaRPr lang="ru-RU" dirty="0"/>
          </a:p>
        </p:txBody>
      </p:sp>
      <p:pic>
        <p:nvPicPr>
          <p:cNvPr id="43010" name="Содержимое 3" descr="Сад 01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38" y="1714500"/>
            <a:ext cx="6432550" cy="4824413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Мини-музей</a:t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«Русская изба»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4034" name="Содержимое 12" descr="DSC00398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75" y="2214563"/>
            <a:ext cx="7372350" cy="414337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1050" y="128588"/>
            <a:ext cx="7912100" cy="1298575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 smtClean="0">
              <a:effectLst>
                <a:glow rad="101600">
                  <a:srgbClr val="FFFF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17463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Создание условий для духовно-нравственного развития ребенка в тесном взаимодействии ДОУ с семьей и общественными организациями.</a:t>
            </a:r>
            <a:endParaRPr lang="ru-RU" b="1" i="1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Мини-музей</a:t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«Русская изба»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5058" name="Содержимое 11" descr="P102084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25" y="1785938"/>
            <a:ext cx="6534150" cy="4900612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Мини-музей</a:t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«Русская изба»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6082" name="Содержимое 9" descr="P102083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52563" y="1714500"/>
            <a:ext cx="6510337" cy="488315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Мини-музей</a:t>
            </a:r>
            <a:br>
              <a:rPr lang="ru-RU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«Русская изба»</a:t>
            </a:r>
            <a:endParaRPr lang="ru-RU" sz="5400" dirty="0"/>
          </a:p>
        </p:txBody>
      </p:sp>
      <p:pic>
        <p:nvPicPr>
          <p:cNvPr id="47106" name="Содержимое 3" descr="DSC0070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25" y="1643063"/>
            <a:ext cx="6732588" cy="5049837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Мини-музей</a:t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«Русская изба»</a:t>
            </a:r>
            <a:endParaRPr lang="ru-RU" dirty="0"/>
          </a:p>
        </p:txBody>
      </p:sp>
      <p:pic>
        <p:nvPicPr>
          <p:cNvPr id="48130" name="Содержимое 6" descr="DSC0071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00250" y="1643063"/>
            <a:ext cx="6313488" cy="4735512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Мини-музей</a:t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«Русская изба»</a:t>
            </a:r>
            <a:endParaRPr lang="ru-RU" dirty="0"/>
          </a:p>
        </p:txBody>
      </p:sp>
      <p:pic>
        <p:nvPicPr>
          <p:cNvPr id="49154" name="Содержимое 3" descr="DSC0068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65275" y="1547813"/>
            <a:ext cx="6507163" cy="4881562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1050" y="-79375"/>
            <a:ext cx="7912100" cy="1506538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38" y="928688"/>
            <a:ext cx="7400925" cy="5043487"/>
          </a:xfrm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rtlCol="0">
            <a:normAutofit fontScale="550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 smtClean="0">
              <a:effectLst>
                <a:glow rad="101600">
                  <a:srgbClr val="FFFF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1.Повысить профессиональную компетентность педагогов по духовно-нравственному воспитанию дошкольников. </a:t>
            </a:r>
            <a:b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Воспитывать у детей чувство любви и привязанности к семье, малой Родине, родной стране.</a:t>
            </a:r>
            <a:b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Расширять представления о культуре, православных праздниках и народных традициях своего народа </a:t>
            </a:r>
            <a:b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Способствовать формированию духовно – нравственных качеств в процессе установления пози­тивных межличностных отношений. Воспитывать у детей отзывчивость, общительность, дру­желюбие.</a:t>
            </a:r>
            <a:b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Вовлечь родителей в образовательную деятельность по духовно-нравственному воспитанию детей.</a:t>
            </a:r>
            <a:b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 Расширить связи с общественными организациями по данному вопросу.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 smtClean="0">
              <a:effectLst>
                <a:glow rad="101600">
                  <a:srgbClr val="FFFF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6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Принципы работы по духовно-нравственному развитию дошкольников</a:t>
            </a: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Принцип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интегративности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проблематизации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Принцип народности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Принцип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опоры на ведущую деятельность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Принцип сотрудничества и сотворчества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Принцип краеведения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Принцип учета возрастных особенностей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 концентричности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Принцип развития личностных качеств ребенка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природосообразности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Принцип системности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 smtClean="0">
              <a:effectLst>
                <a:glow rad="101600">
                  <a:srgbClr val="FFFF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Проекты по патриотическому </a:t>
            </a:r>
            <a:b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воспитанию дошкольников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20482" name="Содержимое 5" descr="2014-05-20 13-10-10_0164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66825" y="1600200"/>
            <a:ext cx="3176588" cy="4525963"/>
          </a:xfrm>
        </p:spPr>
      </p:pic>
      <p:pic>
        <p:nvPicPr>
          <p:cNvPr id="20483" name="Содержимое 6" descr="2014-05-20 13-11-19_0165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59363" y="1600200"/>
            <a:ext cx="3216275" cy="4525963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Проекты по патриотическому </a:t>
            </a:r>
            <a:b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воспитанию дошкольников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21506" name="Содержимое 5" descr="2014-05-20 13-17-32_017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60475" y="1600200"/>
            <a:ext cx="3189288" cy="4525963"/>
          </a:xfrm>
        </p:spPr>
      </p:pic>
      <p:pic>
        <p:nvPicPr>
          <p:cNvPr id="21507" name="Содержимое 6" descr="2014-05-20 13-18-56_0172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62538" y="1600200"/>
            <a:ext cx="3209925" cy="452596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Проекты по патриотическому </a:t>
            </a:r>
            <a:b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воспитанию дошкольников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22530" name="Содержимое 5" descr="2014-05-20 13-04-02_016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0950" y="1600200"/>
            <a:ext cx="3392488" cy="4784725"/>
          </a:xfrm>
        </p:spPr>
      </p:pic>
      <p:pic>
        <p:nvPicPr>
          <p:cNvPr id="22531" name="Содержимое 6" descr="2014-05-20 13-05-16_0163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02200" y="1600200"/>
            <a:ext cx="3367088" cy="4757738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Проекты по патриотическому </a:t>
            </a:r>
            <a:b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воспитанию дошкольников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23554" name="Содержимое 5" descr="2014-05-20 13-20-21_017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5713" y="1600200"/>
            <a:ext cx="3198812" cy="4525963"/>
          </a:xfrm>
        </p:spPr>
      </p:pic>
      <p:pic>
        <p:nvPicPr>
          <p:cNvPr id="23555" name="Содержимое 6" descr="2014-05-20 13-21-17_0174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14925" y="1600200"/>
            <a:ext cx="3105150" cy="452596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топись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эт">
      <a:majorFont>
        <a:latin typeface="ArtScript"/>
        <a:ea typeface=""/>
        <a:cs typeface=""/>
      </a:majorFont>
      <a:minorFont>
        <a:latin typeface="Cansellaris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летопись</Template>
  <TotalTime>425</TotalTime>
  <Words>323</Words>
  <Application>Microsoft Office PowerPoint</Application>
  <PresentationFormat>Экран (4:3)</PresentationFormat>
  <Paragraphs>31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34</vt:i4>
      </vt:variant>
    </vt:vector>
  </HeadingPairs>
  <TitlesOfParts>
    <vt:vector size="45" baseType="lpstr">
      <vt:lpstr>Cansellarist</vt:lpstr>
      <vt:lpstr>Arial</vt:lpstr>
      <vt:lpstr>ArtScript</vt:lpstr>
      <vt:lpstr>Calibri</vt:lpstr>
      <vt:lpstr>Monotype Corsiva</vt:lpstr>
      <vt:lpstr>Angsana New</vt:lpstr>
      <vt:lpstr>Times New Roman</vt:lpstr>
      <vt:lpstr>Wingdings</vt:lpstr>
      <vt:lpstr>летопись</vt:lpstr>
      <vt:lpstr>летопись</vt:lpstr>
      <vt:lpstr>летопись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Книга памяти</vt:lpstr>
      <vt:lpstr>Книга памяти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 солнцем в сердце. Мой Ярославский край,  родной Борисоглеб».</dc:title>
  <dc:creator>Марина</dc:creator>
  <cp:lastModifiedBy>Seva</cp:lastModifiedBy>
  <cp:revision>40</cp:revision>
  <dcterms:created xsi:type="dcterms:W3CDTF">2014-05-20T05:02:00Z</dcterms:created>
  <dcterms:modified xsi:type="dcterms:W3CDTF">2015-04-11T20:57:36Z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TC030005980</vt:lpwstr>
  </property>
</Properties>
</file>