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7" r:id="rId5"/>
    <p:sldId id="288" r:id="rId6"/>
    <p:sldId id="297" r:id="rId7"/>
    <p:sldId id="289" r:id="rId8"/>
    <p:sldId id="303" r:id="rId9"/>
    <p:sldId id="285" r:id="rId10"/>
    <p:sldId id="298" r:id="rId11"/>
    <p:sldId id="266" r:id="rId12"/>
    <p:sldId id="262" r:id="rId13"/>
    <p:sldId id="299" r:id="rId14"/>
    <p:sldId id="290" r:id="rId15"/>
    <p:sldId id="269" r:id="rId16"/>
    <p:sldId id="291" r:id="rId17"/>
    <p:sldId id="293" r:id="rId18"/>
    <p:sldId id="270" r:id="rId19"/>
    <p:sldId id="294" r:id="rId20"/>
    <p:sldId id="271" r:id="rId21"/>
    <p:sldId id="292" r:id="rId22"/>
    <p:sldId id="264" r:id="rId23"/>
    <p:sldId id="296" r:id="rId24"/>
    <p:sldId id="295" r:id="rId25"/>
    <p:sldId id="302" r:id="rId26"/>
    <p:sldId id="265" r:id="rId27"/>
    <p:sldId id="301" r:id="rId28"/>
    <p:sldId id="30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6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418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8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09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4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44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8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498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8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86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E431-8620-454E-AC38-3E5C9B9167BD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085A1-4AD7-491F-A5C7-425D36ED6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56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изображения с диска С\Фоны\Фон древняя рус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68" y="0"/>
            <a:ext cx="9165068" cy="68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5266" y="119675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«Буквица славянская»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7767" y="2492896"/>
            <a:ext cx="7387398" cy="2304256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Путешествие в мир славянской азбуки</a:t>
            </a:r>
          </a:p>
          <a:p>
            <a:r>
              <a:rPr lang="ru-RU" sz="3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(внеклассное мероприятие </a:t>
            </a:r>
          </a:p>
          <a:p>
            <a:r>
              <a:rPr lang="ru-RU" sz="3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во 2-3 классах)</a:t>
            </a:r>
            <a:endParaRPr lang="ru-RU" sz="30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5844" y="635155"/>
            <a:ext cx="2047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Доброта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0405" y="3429000"/>
            <a:ext cx="18293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Правда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935225"/>
            <a:ext cx="2355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Терпение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4799884"/>
            <a:ext cx="2763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Скромность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73316" y="5627425"/>
            <a:ext cx="1917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Любовь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4704"/>
            <a:ext cx="35242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85" y="548680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7117" y="5819328"/>
            <a:ext cx="1109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Буки</a:t>
            </a: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73315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80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3" y="920917"/>
            <a:ext cx="35242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5873917"/>
            <a:ext cx="1172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Веди</a:t>
            </a: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0688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15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93"/>
            <a:ext cx="9144000" cy="687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595" y="450912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Я буду знать!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5676"/>
            <a:ext cx="1906141" cy="267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21" y="993083"/>
            <a:ext cx="1906141" cy="268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52240"/>
            <a:ext cx="1906142" cy="268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38" y="3887788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05064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31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1" y="-18312"/>
            <a:ext cx="9144000" cy="68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399536"/>
            <a:ext cx="38463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omic Sans MS" pitchFamily="66" charset="0"/>
              </a:rPr>
              <a:t>Каков человек, </a:t>
            </a:r>
            <a:endParaRPr lang="en-US" sz="28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Красив </a:t>
            </a:r>
            <a:r>
              <a:rPr lang="ru-RU" sz="2800" dirty="0">
                <a:solidFill>
                  <a:srgbClr val="C00000"/>
                </a:solidFill>
                <a:latin typeface="Comic Sans MS" pitchFamily="66" charset="0"/>
              </a:rPr>
              <a:t>человек</a:t>
            </a:r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,</a:t>
            </a:r>
          </a:p>
          <a:p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Comic Sans MS" pitchFamily="66" charset="0"/>
              </a:rPr>
              <a:t>Достоинство </a:t>
            </a:r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человека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6964"/>
            <a:ext cx="2018545" cy="107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0610" y="3547203"/>
            <a:ext cx="35621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omic Sans MS" pitchFamily="66" charset="0"/>
              </a:rPr>
              <a:t>таковы и поступки</a:t>
            </a:r>
            <a:r>
              <a:rPr lang="ru-RU" sz="3200" dirty="0">
                <a:latin typeface="Comic Sans MS" pitchFamily="66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72877" y="4941168"/>
            <a:ext cx="4339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omic Sans MS" pitchFamily="66" charset="0"/>
              </a:rPr>
              <a:t>да некрасивы поступки.</a:t>
            </a:r>
          </a:p>
        </p:txBody>
      </p:sp>
      <p:sp>
        <p:nvSpPr>
          <p:cNvPr id="9" name="Стрелка влево 8"/>
          <p:cNvSpPr/>
          <p:nvPr/>
        </p:nvSpPr>
        <p:spPr>
          <a:xfrm rot="8405326">
            <a:off x="2427124" y="3628342"/>
            <a:ext cx="2496820" cy="259196"/>
          </a:xfrm>
          <a:prstGeom prst="leftArrow">
            <a:avLst>
              <a:gd name="adj1" fmla="val 18878"/>
              <a:gd name="adj2" fmla="val 101891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3" name="Стрелка влево 12"/>
          <p:cNvSpPr/>
          <p:nvPr/>
        </p:nvSpPr>
        <p:spPr>
          <a:xfrm rot="12924477">
            <a:off x="2944357" y="3234975"/>
            <a:ext cx="1830038" cy="211970"/>
          </a:xfrm>
          <a:prstGeom prst="leftArrow">
            <a:avLst>
              <a:gd name="adj1" fmla="val 18878"/>
              <a:gd name="adj2" fmla="val 101891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12924477">
            <a:off x="2929548" y="4189410"/>
            <a:ext cx="2024481" cy="275078"/>
          </a:xfrm>
          <a:prstGeom prst="leftArrow">
            <a:avLst>
              <a:gd name="adj1" fmla="val 18878"/>
              <a:gd name="adj2" fmla="val 101891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74480" y="2085365"/>
            <a:ext cx="43380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Comic Sans MS" pitchFamily="66" charset="0"/>
              </a:rPr>
              <a:t>определяется </a:t>
            </a:r>
            <a:endParaRPr lang="ru-RU" sz="2800" dirty="0" smtClean="0">
              <a:latin typeface="Comic Sans MS" pitchFamily="66" charset="0"/>
            </a:endParaRPr>
          </a:p>
          <a:p>
            <a:pPr algn="ctr"/>
            <a:r>
              <a:rPr lang="ru-RU" sz="2800" dirty="0" smtClean="0">
                <a:latin typeface="Comic Sans MS" pitchFamily="66" charset="0"/>
              </a:rPr>
              <a:t>только </a:t>
            </a:r>
            <a:r>
              <a:rPr lang="ru-RU" sz="2800" dirty="0">
                <a:latin typeface="Comic Sans MS" pitchFamily="66" charset="0"/>
              </a:rPr>
              <a:t>его поступками</a:t>
            </a:r>
            <a:r>
              <a:rPr lang="ru-RU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75" y="24184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13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952500"/>
            <a:ext cx="35242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3738" y="5905500"/>
            <a:ext cx="1816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Глаголь</a:t>
            </a: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461" y="548680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23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559565"/>
            <a:ext cx="3333750" cy="33337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1951" y="764704"/>
            <a:ext cx="1212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Comic Sans MS" pitchFamily="66" charset="0"/>
              </a:rPr>
              <a:t>Гнев</a:t>
            </a:r>
            <a:endParaRPr lang="ru-RU" sz="3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628800"/>
            <a:ext cx="2694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Comic Sans MS" pitchFamily="66" charset="0"/>
              </a:rPr>
              <a:t>Гневливый</a:t>
            </a:r>
            <a:endParaRPr lang="ru-RU" sz="36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6792" y="1484784"/>
            <a:ext cx="603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Кто гнев свой одолевает, тот крепок бывает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51" y="551190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2924944"/>
            <a:ext cx="56429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На сердитых воду возят.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50882" y="4013163"/>
            <a:ext cx="7444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Без труда не вынешь рыбку из пруда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76274"/>
            <a:ext cx="2420888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7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4192"/>
            <a:ext cx="9198260" cy="688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952500"/>
            <a:ext cx="35242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5910149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Добро</a:t>
            </a: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52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2" y="0"/>
            <a:ext cx="91626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11579"/>
            <a:ext cx="2000945" cy="106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2716" y="1720840"/>
            <a:ext cx="7398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Нет худа без добра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</a:t>
            </a:r>
          </a:p>
          <a:p>
            <a:pPr algn="ctr"/>
            <a:endParaRPr lang="ru-RU" sz="3600" dirty="0">
              <a:latin typeface="Comic Sans MS" pitchFamily="66" charset="0"/>
            </a:endParaRPr>
          </a:p>
          <a:p>
            <a:pPr algn="ctr"/>
            <a:endParaRPr lang="ru-RU" sz="3600" dirty="0"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6880" y="2674573"/>
            <a:ext cx="7430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Добрые дела и после смерти живут.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19088" y="378904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Мир не без добрых людей.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9840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06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79" y="1484784"/>
            <a:ext cx="51339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3785" y="692696"/>
            <a:ext cx="4756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«Аптека для души»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9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3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764704"/>
            <a:ext cx="35242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50236" y="5805264"/>
            <a:ext cx="1648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Живете</a:t>
            </a: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4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6" y="0"/>
            <a:ext cx="92029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8568952" cy="1512168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rgbClr val="663300"/>
                </a:solidFill>
                <a:latin typeface="Comic Sans MS" pitchFamily="66" charset="0"/>
              </a:rPr>
              <a:t>Александр Сергеевич  Пушкин</a:t>
            </a:r>
            <a:br>
              <a:rPr lang="ru-RU" sz="3600" i="1" dirty="0" smtClean="0">
                <a:solidFill>
                  <a:srgbClr val="663300"/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rgbClr val="663300"/>
                </a:solidFill>
                <a:latin typeface="Comic Sans MS" pitchFamily="66" charset="0"/>
              </a:rPr>
              <a:t>Птичка</a:t>
            </a:r>
            <a:r>
              <a:rPr lang="ru-RU" sz="4000" dirty="0">
                <a:solidFill>
                  <a:srgbClr val="663300"/>
                </a:solidFill>
                <a:latin typeface="Comic Sans MS" pitchFamily="66" charset="0"/>
              </a:rPr>
              <a:t/>
            </a:r>
            <a:br>
              <a:rPr lang="ru-RU" sz="4000" dirty="0">
                <a:solidFill>
                  <a:srgbClr val="663300"/>
                </a:solidFill>
                <a:latin typeface="Comic Sans MS" pitchFamily="66" charset="0"/>
              </a:rPr>
            </a:b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940209"/>
            <a:ext cx="60486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2800" dirty="0" smtClean="0">
                <a:latin typeface="Comic Sans MS" pitchFamily="66" charset="0"/>
              </a:rPr>
              <a:t>В </a:t>
            </a:r>
            <a:r>
              <a:rPr lang="ru-RU" sz="2800" dirty="0">
                <a:latin typeface="Comic Sans MS" pitchFamily="66" charset="0"/>
              </a:rPr>
              <a:t>чужбине свято наблюдаю</a:t>
            </a:r>
          </a:p>
          <a:p>
            <a:r>
              <a:rPr lang="ru-RU" sz="2800" dirty="0">
                <a:latin typeface="Comic Sans MS" pitchFamily="66" charset="0"/>
              </a:rPr>
              <a:t> Родной обычай старины:</a:t>
            </a:r>
          </a:p>
          <a:p>
            <a:r>
              <a:rPr lang="ru-RU" sz="2800" dirty="0">
                <a:latin typeface="Comic Sans MS" pitchFamily="66" charset="0"/>
              </a:rPr>
              <a:t> На волю птичку выпускаю</a:t>
            </a:r>
          </a:p>
          <a:p>
            <a:r>
              <a:rPr lang="ru-RU" sz="2800" dirty="0">
                <a:latin typeface="Comic Sans MS" pitchFamily="66" charset="0"/>
              </a:rPr>
              <a:t> При светлом празднике весны.</a:t>
            </a:r>
          </a:p>
          <a:p>
            <a:endParaRPr lang="ru-RU" sz="2800" dirty="0">
              <a:latin typeface="Comic Sans MS" pitchFamily="66" charset="0"/>
            </a:endParaRPr>
          </a:p>
          <a:p>
            <a:r>
              <a:rPr lang="ru-RU" sz="2800" dirty="0">
                <a:latin typeface="Comic Sans MS" pitchFamily="66" charset="0"/>
              </a:rPr>
              <a:t> Я стал доступен утешенью;</a:t>
            </a:r>
          </a:p>
          <a:p>
            <a:r>
              <a:rPr lang="ru-RU" sz="2800" dirty="0">
                <a:latin typeface="Comic Sans MS" pitchFamily="66" charset="0"/>
              </a:rPr>
              <a:t> За что на Бога мне роптать,</a:t>
            </a:r>
          </a:p>
          <a:p>
            <a:r>
              <a:rPr lang="ru-RU" sz="2800" dirty="0">
                <a:latin typeface="Comic Sans MS" pitchFamily="66" charset="0"/>
              </a:rPr>
              <a:t> Когда хоть одному творенью</a:t>
            </a:r>
          </a:p>
          <a:p>
            <a:r>
              <a:rPr lang="ru-RU" sz="2800" dirty="0">
                <a:latin typeface="Comic Sans MS" pitchFamily="66" charset="0"/>
              </a:rPr>
              <a:t> Я мог свободу даровать!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259" y="116632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7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110"/>
            <a:ext cx="9144000" cy="690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55675" y="773996"/>
            <a:ext cx="554461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Comic Sans MS" pitchFamily="66" charset="0"/>
              </a:rPr>
              <a:t>«Сладок мёд и хорош сахар, но того и другого добрее книжный разум: это сокровище жизни вечной». </a:t>
            </a:r>
            <a:endParaRPr lang="en-US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Comic Sans MS" pitchFamily="66" charset="0"/>
              </a:rPr>
              <a:t>Кирилл </a:t>
            </a:r>
            <a:r>
              <a:rPr lang="ru-RU" sz="1400" dirty="0" err="1">
                <a:solidFill>
                  <a:srgbClr val="C00000"/>
                </a:solidFill>
                <a:latin typeface="Comic Sans MS" pitchFamily="66" charset="0"/>
              </a:rPr>
              <a:t>Т</a:t>
            </a:r>
            <a:r>
              <a:rPr lang="ru-RU" sz="1400" dirty="0" err="1" smtClean="0">
                <a:solidFill>
                  <a:srgbClr val="C00000"/>
                </a:solidFill>
                <a:latin typeface="Comic Sans MS" pitchFamily="66" charset="0"/>
              </a:rPr>
              <a:t>уровский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.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4928" y="404664"/>
            <a:ext cx="33906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Книга – «аптека для души»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1088" y="4230505"/>
            <a:ext cx="511256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Каков человек, таковы и поступки.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Красив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человек, да некрасивы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поступки. Достоинство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человека определяется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его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поступками.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1485" y="5526524"/>
            <a:ext cx="535755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Кто гнев свой одолевает, тот крепок бывает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64655" y="6029703"/>
            <a:ext cx="252665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Нет худа без добра.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55675" y="1974325"/>
            <a:ext cx="5544616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«… был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как пчела — припадая к разным цветам и собирая мёд в соты; так и я по многим книгам собирал сладость слов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…»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Даниил Заточник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2466" y="3334984"/>
            <a:ext cx="2175596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Я буду знать!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85135" y="3861173"/>
            <a:ext cx="628569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«Всегда побеждает тот волк, которого ты кормишь»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418" y="3623026"/>
            <a:ext cx="2438400" cy="2438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27" y="2893314"/>
            <a:ext cx="21574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82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88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70" y="476672"/>
            <a:ext cx="1298920" cy="182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96854"/>
            <a:ext cx="1400289" cy="196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70003"/>
            <a:ext cx="1366110" cy="192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44" y="4497242"/>
            <a:ext cx="1351367" cy="190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97243"/>
            <a:ext cx="1351367" cy="190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57476" y="3140968"/>
            <a:ext cx="7024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И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8680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7330" y="5157192"/>
            <a:ext cx="2832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н</a:t>
            </a:r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адо для</a:t>
            </a:r>
            <a:endParaRPr lang="ru-RU" sz="48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0" y="1588"/>
            <a:ext cx="91637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84" y="908720"/>
            <a:ext cx="172819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5936" y="3140968"/>
            <a:ext cx="645240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Я знаю и говорю: </a:t>
            </a:r>
          </a:p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жить надо для добра !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20" y="451520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085184"/>
            <a:ext cx="83647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Comic Sans MS" pitchFamily="66" charset="0"/>
              </a:rPr>
              <a:t>Жизнь дана на добрые дела.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4" y="486544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991638"/>
            <a:ext cx="338437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Спасибо!</a:t>
            </a:r>
            <a:br>
              <a:rPr lang="ru-RU" sz="4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4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58627" y="1945746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Спаси-</a:t>
            </a:r>
            <a:r>
              <a:rPr lang="ru-RU" sz="4000" dirty="0" err="1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бо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!</a:t>
            </a:r>
            <a:br>
              <a:rPr lang="ru-RU" sz="40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endParaRPr lang="ru-RU" sz="40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8529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omic Sans MS" pitchFamily="66" charset="0"/>
              </a:rPr>
              <a:t>Спаси Бог!</a:t>
            </a:r>
            <a:br>
              <a:rPr lang="ru-RU" sz="4000" b="1" dirty="0">
                <a:solidFill>
                  <a:srgbClr val="FF0000"/>
                </a:solidFill>
                <a:latin typeface="Comic Sans MS" pitchFamily="66" charset="0"/>
              </a:rPr>
            </a:b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4052" y="390306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Comic Sans MS" pitchFamily="66" charset="0"/>
              </a:rPr>
              <a:t>Спаси тебя Бог!</a:t>
            </a:r>
            <a:br>
              <a:rPr lang="ru-RU" sz="4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4000" b="1" dirty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Comic Sans MS" pitchFamily="66" charset="0"/>
              </a:rPr>
            </a:br>
            <a:endParaRPr lang="ru-RU" sz="4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496994"/>
            <a:ext cx="5112568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Comic Sans MS" pitchFamily="66" charset="0"/>
              </a:rPr>
              <a:t>Молодцы!</a:t>
            </a:r>
            <a:endParaRPr lang="ru-RU" sz="6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96994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8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365841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Автор презентации: </a:t>
            </a:r>
            <a:r>
              <a:rPr lang="ru-RU" sz="3600" dirty="0" smtClean="0">
                <a:latin typeface="Comic Sans MS" pitchFamily="66" charset="0"/>
              </a:rPr>
              <a:t/>
            </a:r>
            <a:br>
              <a:rPr lang="ru-RU" sz="3600" dirty="0" smtClean="0">
                <a:latin typeface="Comic Sans MS" pitchFamily="66" charset="0"/>
              </a:rPr>
            </a:br>
            <a:r>
              <a:rPr lang="ru-RU" sz="3100" dirty="0" smtClean="0">
                <a:latin typeface="Comic Sans MS" pitchFamily="66" charset="0"/>
              </a:rPr>
              <a:t>Суворова Ольга Владимировна, </a:t>
            </a:r>
            <a:br>
              <a:rPr lang="ru-RU" sz="3100" dirty="0" smtClean="0">
                <a:latin typeface="Comic Sans MS" pitchFamily="66" charset="0"/>
              </a:rPr>
            </a:br>
            <a:r>
              <a:rPr lang="ru-RU" sz="3100" dirty="0" smtClean="0">
                <a:latin typeface="Comic Sans MS" pitchFamily="66" charset="0"/>
              </a:rPr>
              <a:t>учитель русского языка и литературы </a:t>
            </a:r>
            <a:br>
              <a:rPr lang="ru-RU" sz="3100" dirty="0" smtClean="0">
                <a:latin typeface="Comic Sans MS" pitchFamily="66" charset="0"/>
              </a:rPr>
            </a:br>
            <a:r>
              <a:rPr lang="ru-RU" sz="3100" dirty="0" smtClean="0">
                <a:latin typeface="Comic Sans MS" pitchFamily="66" charset="0"/>
              </a:rPr>
              <a:t>высшей квалификационной категории </a:t>
            </a:r>
            <a:r>
              <a:rPr lang="ru-RU" sz="3100" dirty="0">
                <a:latin typeface="Comic Sans MS" pitchFamily="66" charset="0"/>
              </a:rPr>
              <a:t/>
            </a:r>
            <a:br>
              <a:rPr lang="ru-RU" sz="3100" dirty="0">
                <a:latin typeface="Comic Sans MS" pitchFamily="66" charset="0"/>
              </a:rPr>
            </a:br>
            <a:r>
              <a:rPr lang="ru-RU" sz="3100" dirty="0" smtClean="0">
                <a:latin typeface="Comic Sans MS" pitchFamily="66" charset="0"/>
              </a:rPr>
              <a:t/>
            </a:r>
            <a:br>
              <a:rPr lang="ru-RU" sz="3100" dirty="0" smtClean="0">
                <a:latin typeface="Comic Sans MS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Место работы: </a:t>
            </a:r>
            <a:r>
              <a:rPr lang="ru-RU" sz="3100" dirty="0" smtClean="0">
                <a:latin typeface="Comic Sans MS" pitchFamily="66" charset="0"/>
              </a:rPr>
              <a:t>МОУ Ивановская СОШ Борисоглебского МР Ярославской области </a:t>
            </a:r>
            <a:br>
              <a:rPr lang="ru-RU" sz="3100" dirty="0" smtClean="0">
                <a:latin typeface="Comic Sans MS" pitchFamily="66" charset="0"/>
              </a:rPr>
            </a:br>
            <a:r>
              <a:rPr lang="ru-RU" dirty="0">
                <a:latin typeface="Comic Sans MS" pitchFamily="66" charset="0"/>
              </a:rPr>
              <a:t/>
            </a:r>
            <a:br>
              <a:rPr lang="ru-RU" dirty="0">
                <a:latin typeface="Comic Sans MS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Стаж работы: </a:t>
            </a:r>
            <a:r>
              <a:rPr lang="ru-RU" sz="3600" dirty="0" smtClean="0">
                <a:latin typeface="Comic Sans MS" pitchFamily="66" charset="0"/>
              </a:rPr>
              <a:t>23 года 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4664"/>
            <a:ext cx="1968497" cy="14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849694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Использованная литература</a:t>
            </a:r>
          </a:p>
          <a:p>
            <a:endParaRPr lang="ru-RU" dirty="0"/>
          </a:p>
          <a:p>
            <a:pPr algn="just"/>
            <a:r>
              <a:rPr lang="ru-RU" sz="1600" dirty="0" smtClean="0">
                <a:latin typeface="Comic Sans MS" pitchFamily="66" charset="0"/>
              </a:rPr>
              <a:t>1.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dirty="0" err="1" smtClean="0">
                <a:latin typeface="Comic Sans MS" pitchFamily="66" charset="0"/>
              </a:rPr>
              <a:t>Ганаго</a:t>
            </a:r>
            <a:r>
              <a:rPr lang="ru-RU" sz="1600" dirty="0" smtClean="0">
                <a:latin typeface="Comic Sans MS" pitchFamily="66" charset="0"/>
              </a:rPr>
              <a:t> </a:t>
            </a:r>
            <a:r>
              <a:rPr lang="ru-RU" sz="1600" dirty="0">
                <a:latin typeface="Comic Sans MS" pitchFamily="66" charset="0"/>
              </a:rPr>
              <a:t>Б.А. О промысле Божием. Рассказы для детей. – Минск: Братство в честь святого архистратига Михаила, 2010. – 70 с.</a:t>
            </a:r>
          </a:p>
          <a:p>
            <a:pPr algn="just"/>
            <a:r>
              <a:rPr lang="ru-RU" sz="1600" dirty="0" smtClean="0">
                <a:latin typeface="Comic Sans MS" pitchFamily="66" charset="0"/>
              </a:rPr>
              <a:t>2.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dirty="0" smtClean="0">
                <a:latin typeface="Comic Sans MS" pitchFamily="66" charset="0"/>
              </a:rPr>
              <a:t>Зубова </a:t>
            </a:r>
            <a:r>
              <a:rPr lang="ru-RU" sz="1600" dirty="0">
                <a:latin typeface="Comic Sans MS" pitchFamily="66" charset="0"/>
              </a:rPr>
              <a:t>Т. Церковнославянская азбука. / Под рук. протоиерея Александра Салтыкова. –М.: «</a:t>
            </a:r>
            <a:r>
              <a:rPr lang="ru-RU" sz="1600" dirty="0" err="1">
                <a:latin typeface="Comic Sans MS" pitchFamily="66" charset="0"/>
              </a:rPr>
              <a:t>Паломникъ</a:t>
            </a:r>
            <a:r>
              <a:rPr lang="ru-RU" sz="1600" dirty="0">
                <a:latin typeface="Comic Sans MS" pitchFamily="66" charset="0"/>
              </a:rPr>
              <a:t>», 2000. – 63 с.</a:t>
            </a:r>
          </a:p>
          <a:p>
            <a:pPr algn="just"/>
            <a:r>
              <a:rPr lang="ru-RU" sz="1600" dirty="0" smtClean="0">
                <a:latin typeface="Comic Sans MS" pitchFamily="66" charset="0"/>
              </a:rPr>
              <a:t>3.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dirty="0" smtClean="0">
                <a:latin typeface="Comic Sans MS" pitchFamily="66" charset="0"/>
              </a:rPr>
              <a:t>Иванов </a:t>
            </a:r>
            <a:r>
              <a:rPr lang="ru-RU" sz="1600" dirty="0">
                <a:latin typeface="Comic Sans MS" pitchFamily="66" charset="0"/>
              </a:rPr>
              <a:t>С.Ф. Введение во храм слова: Книга для чтения с детьми в школе и дома. – М.: «Отчий дом», 2006. – 336 с.</a:t>
            </a:r>
          </a:p>
          <a:p>
            <a:pPr algn="just"/>
            <a:r>
              <a:rPr lang="ru-RU" sz="1600" dirty="0" smtClean="0">
                <a:latin typeface="Comic Sans MS" pitchFamily="66" charset="0"/>
              </a:rPr>
              <a:t>4.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dirty="0" smtClean="0">
                <a:latin typeface="Comic Sans MS" pitchFamily="66" charset="0"/>
              </a:rPr>
              <a:t>Иванов </a:t>
            </a:r>
            <a:r>
              <a:rPr lang="ru-RU" sz="1600" dirty="0">
                <a:latin typeface="Comic Sans MS" pitchFamily="66" charset="0"/>
              </a:rPr>
              <a:t>С.Ф. Как вести ребёнка по пути к храму слова. / Методические комментарии и рекомендации для педагогов и родителей. – М.: «Отчий дом», 2006. – 198 с.</a:t>
            </a:r>
          </a:p>
          <a:p>
            <a:pPr algn="just"/>
            <a:r>
              <a:rPr lang="ru-RU" sz="1600" dirty="0" smtClean="0">
                <a:latin typeface="Comic Sans MS" pitchFamily="66" charset="0"/>
              </a:rPr>
              <a:t>5.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dirty="0" err="1" smtClean="0">
                <a:latin typeface="Comic Sans MS" pitchFamily="66" charset="0"/>
              </a:rPr>
              <a:t>Корнесловные</a:t>
            </a:r>
            <a:r>
              <a:rPr lang="ru-RU" sz="1600" dirty="0" smtClean="0">
                <a:latin typeface="Comic Sans MS" pitchFamily="66" charset="0"/>
              </a:rPr>
              <a:t> </a:t>
            </a:r>
            <a:r>
              <a:rPr lang="ru-RU" sz="1600" dirty="0">
                <a:latin typeface="Comic Sans MS" pitchFamily="66" charset="0"/>
              </a:rPr>
              <a:t>основы современного образования: от значений к смыслам. Сборник учебно-методических материалов. / Под ред. </a:t>
            </a:r>
            <a:r>
              <a:rPr lang="ru-RU" sz="1600" dirty="0" err="1">
                <a:latin typeface="Comic Sans MS" pitchFamily="66" charset="0"/>
              </a:rPr>
              <a:t>Л.Б.Толмачевой</a:t>
            </a:r>
            <a:r>
              <a:rPr lang="ru-RU" sz="1600" dirty="0">
                <a:latin typeface="Comic Sans MS" pitchFamily="66" charset="0"/>
              </a:rPr>
              <a:t>. – С.-П.: «НП-</a:t>
            </a:r>
            <a:r>
              <a:rPr lang="ru-RU" sz="1600" dirty="0" err="1">
                <a:latin typeface="Comic Sans MS" pitchFamily="66" charset="0"/>
              </a:rPr>
              <a:t>Принт</a:t>
            </a:r>
            <a:r>
              <a:rPr lang="ru-RU" sz="1600" dirty="0">
                <a:latin typeface="Comic Sans MS" pitchFamily="66" charset="0"/>
              </a:rPr>
              <a:t>», 2013. – 319 с.</a:t>
            </a:r>
          </a:p>
          <a:p>
            <a:pPr algn="just"/>
            <a:r>
              <a:rPr lang="ru-RU" sz="1600" dirty="0" smtClean="0">
                <a:latin typeface="Comic Sans MS" pitchFamily="66" charset="0"/>
              </a:rPr>
              <a:t>6.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dirty="0" smtClean="0">
                <a:latin typeface="Comic Sans MS" pitchFamily="66" charset="0"/>
              </a:rPr>
              <a:t>Макарова </a:t>
            </a:r>
            <a:r>
              <a:rPr lang="ru-RU" sz="1600" dirty="0">
                <a:latin typeface="Comic Sans MS" pitchFamily="66" charset="0"/>
              </a:rPr>
              <a:t>Е.В. Прописи по церковнославянскому языку. Издание 3-е. – М.: «Православная педагогика», 2003, - 40 с.</a:t>
            </a:r>
          </a:p>
          <a:p>
            <a:pPr algn="just"/>
            <a:r>
              <a:rPr lang="ru-RU" sz="1600" dirty="0" smtClean="0">
                <a:latin typeface="Comic Sans MS" pitchFamily="66" charset="0"/>
              </a:rPr>
              <a:t>7.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dirty="0" smtClean="0">
                <a:latin typeface="Comic Sans MS" pitchFamily="66" charset="0"/>
              </a:rPr>
              <a:t>Саблина </a:t>
            </a:r>
            <a:r>
              <a:rPr lang="ru-RU" sz="1600" dirty="0">
                <a:latin typeface="Comic Sans MS" pitchFamily="66" charset="0"/>
              </a:rPr>
              <a:t>Н.П. Буквица славянская. Поэтическая история азбуки с азами церковнославянской грамоты. – С.-П.: ФГУП «ЦКБ МТ «Рубин», 2000. – </a:t>
            </a:r>
            <a:r>
              <a:rPr lang="ru-RU" sz="1600" dirty="0" smtClean="0">
                <a:latin typeface="Comic Sans MS" pitchFamily="66" charset="0"/>
              </a:rPr>
              <a:t>186 с.</a:t>
            </a:r>
          </a:p>
          <a:p>
            <a:pPr algn="just"/>
            <a:r>
              <a:rPr lang="ru-RU" sz="1600" dirty="0" smtClean="0">
                <a:latin typeface="Comic Sans MS" pitchFamily="66" charset="0"/>
              </a:rPr>
              <a:t>8. Семенцов В.В., Щукина С.Ф. Беседы о святых словах отечественного языка. – С.-П., 2011. – 79 с.</a:t>
            </a:r>
            <a:endParaRPr lang="ru-RU" sz="1600" dirty="0">
              <a:latin typeface="Comic Sans MS" pitchFamily="66" charset="0"/>
            </a:endParaRPr>
          </a:p>
          <a:p>
            <a:pPr algn="just"/>
            <a:r>
              <a:rPr lang="ru-RU" sz="1600" dirty="0">
                <a:latin typeface="Comic Sans MS" pitchFamily="66" charset="0"/>
              </a:rPr>
              <a:t>9</a:t>
            </a:r>
            <a:r>
              <a:rPr lang="ru-RU" sz="1600" dirty="0" smtClean="0">
                <a:latin typeface="Comic Sans MS" pitchFamily="66" charset="0"/>
              </a:rPr>
              <a:t>.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ru-RU" sz="1600" dirty="0" smtClean="0">
                <a:latin typeface="Comic Sans MS" pitchFamily="66" charset="0"/>
              </a:rPr>
              <a:t>Успенский </a:t>
            </a:r>
            <a:r>
              <a:rPr lang="ru-RU" sz="1600" dirty="0">
                <a:latin typeface="Comic Sans MS" pitchFamily="66" charset="0"/>
              </a:rPr>
              <a:t>Л.В. По закону буквы. – 2-е изд. – М.: Молодая гвардия, 1979. – 240 с.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5211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99" y="1192593"/>
            <a:ext cx="364360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5929" y="548680"/>
            <a:ext cx="375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Кирилл и Мефодий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268760"/>
            <a:ext cx="6390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«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Сладок мёд и хорош сахар, но того и другого добрее книжный разум: это сокровище жизни вечной».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31610" y="4221088"/>
            <a:ext cx="31902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663300"/>
                </a:solidFill>
                <a:latin typeface="Comic Sans MS" pitchFamily="66" charset="0"/>
              </a:rPr>
              <a:t>П</a:t>
            </a:r>
            <a:r>
              <a:rPr lang="ru-RU" sz="2400" b="1" dirty="0" smtClean="0">
                <a:solidFill>
                  <a:srgbClr val="663300"/>
                </a:solidFill>
                <a:latin typeface="Comic Sans MS" pitchFamily="66" charset="0"/>
              </a:rPr>
              <a:t>роповедник </a:t>
            </a:r>
          </a:p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Comic Sans MS" pitchFamily="66" charset="0"/>
              </a:rPr>
              <a:t>Кирилл </a:t>
            </a:r>
            <a:r>
              <a:rPr lang="ru-RU" sz="2400" b="1" dirty="0" err="1">
                <a:solidFill>
                  <a:srgbClr val="663300"/>
                </a:solidFill>
                <a:latin typeface="Comic Sans MS" pitchFamily="66" charset="0"/>
              </a:rPr>
              <a:t>Туровский</a:t>
            </a:r>
            <a:r>
              <a:rPr lang="ru-RU" sz="2400" b="1" dirty="0">
                <a:solidFill>
                  <a:srgbClr val="663300"/>
                </a:solidFill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36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2776" y="1412776"/>
            <a:ext cx="6318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«Я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княже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, ни за море не ездил, ни у философов не учился, но был как пчела — припадая к разным цветам и собирая мёд в соты; так и я по многим книгам собирал сладость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слов…»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4437111"/>
            <a:ext cx="2781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Даниил Заточник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24744"/>
            <a:ext cx="7416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Comic Sans MS" pitchFamily="66" charset="0"/>
              </a:rPr>
              <a:t>Получить наслаждение</a:t>
            </a:r>
          </a:p>
          <a:p>
            <a:endParaRPr lang="en-US" sz="32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Послушать </a:t>
            </a:r>
            <a:r>
              <a:rPr lang="ru-RU" sz="3200" dirty="0">
                <a:solidFill>
                  <a:srgbClr val="C00000"/>
                </a:solidFill>
                <a:latin typeface="Comic Sans MS" pitchFamily="66" charset="0"/>
              </a:rPr>
              <a:t>в сладость</a:t>
            </a:r>
          </a:p>
          <a:p>
            <a:endParaRPr lang="en-US" sz="32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Насытиться </a:t>
            </a:r>
            <a:r>
              <a:rPr lang="ru-RU" sz="3200" dirty="0">
                <a:solidFill>
                  <a:srgbClr val="C00000"/>
                </a:solidFill>
                <a:latin typeface="Comic Sans MS" pitchFamily="66" charset="0"/>
              </a:rPr>
              <a:t>книжной </a:t>
            </a:r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сладостью</a:t>
            </a:r>
            <a:endParaRPr lang="en-US" sz="32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endParaRPr lang="en-US" sz="32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ru-RU" sz="3200" dirty="0">
                <a:solidFill>
                  <a:srgbClr val="C00000"/>
                </a:solidFill>
                <a:latin typeface="Comic Sans MS" pitchFamily="66" charset="0"/>
              </a:rPr>
              <a:t>Собирать сладость слов»</a:t>
            </a:r>
          </a:p>
        </p:txBody>
      </p:sp>
    </p:spTree>
    <p:extLst>
      <p:ext uri="{BB962C8B-B14F-4D97-AF65-F5344CB8AC3E}">
        <p14:creationId xmlns:p14="http://schemas.microsoft.com/office/powerpoint/2010/main" val="30314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41231"/>
            <a:ext cx="2499564" cy="34476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64904"/>
            <a:ext cx="2286000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65104"/>
            <a:ext cx="2073830" cy="17281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24577" y="641231"/>
            <a:ext cx="45528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Задание: </a:t>
            </a:r>
          </a:p>
          <a:p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Выберите проводника</a:t>
            </a:r>
            <a:endParaRPr lang="ru-RU" sz="32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89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64" y="1073349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3" y="3386734"/>
            <a:ext cx="2292382" cy="229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476672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Что мы возьмём в путешествие?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90978"/>
            <a:ext cx="1838325" cy="1329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30666"/>
            <a:ext cx="2197596" cy="15697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28" y="1412776"/>
            <a:ext cx="2289194" cy="2289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58" y="3859755"/>
            <a:ext cx="1915007" cy="16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2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4251" y="5733256"/>
            <a:ext cx="665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Аз</a:t>
            </a: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749207"/>
            <a:ext cx="35242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1712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3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656</Words>
  <Application>Microsoft Office PowerPoint</Application>
  <PresentationFormat>Экран (4:3)</PresentationFormat>
  <Paragraphs>94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«Буквица славянская»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буду знать!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Александр Сергеевич  Пушкин Птичка   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  <vt:lpstr>Автор презентации:  Суворова Ольга Владимировна,  учитель русского языка и литературы  высшей квалификационной категории   Место работы: МОУ Ивановская СОШ Борисоглебского МР Ярославской области   Стаж работы: 23 года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79</cp:revision>
  <dcterms:created xsi:type="dcterms:W3CDTF">2013-11-06T13:51:07Z</dcterms:created>
  <dcterms:modified xsi:type="dcterms:W3CDTF">2013-12-01T10:40:53Z</dcterms:modified>
</cp:coreProperties>
</file>