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56" r:id="rId4"/>
    <p:sldId id="280" r:id="rId5"/>
    <p:sldId id="257" r:id="rId6"/>
    <p:sldId id="260" r:id="rId7"/>
    <p:sldId id="261" r:id="rId8"/>
    <p:sldId id="284" r:id="rId9"/>
    <p:sldId id="262" r:id="rId10"/>
    <p:sldId id="282" r:id="rId11"/>
    <p:sldId id="283" r:id="rId12"/>
    <p:sldId id="273" r:id="rId13"/>
    <p:sldId id="274" r:id="rId14"/>
    <p:sldId id="276" r:id="rId15"/>
    <p:sldId id="275" r:id="rId16"/>
    <p:sldId id="287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CCFF66"/>
    <a:srgbClr val="080808"/>
    <a:srgbClr val="990000"/>
    <a:srgbClr val="FFFF00"/>
    <a:srgbClr val="FFFFFF"/>
    <a:srgbClr val="D7E4BD"/>
    <a:srgbClr val="0000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389" autoAdjust="0"/>
    <p:restoredTop sz="94660"/>
  </p:normalViewPr>
  <p:slideViewPr>
    <p:cSldViewPr>
      <p:cViewPr>
        <p:scale>
          <a:sx n="100" d="100"/>
          <a:sy n="100" d="100"/>
        </p:scale>
        <p:origin x="-60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estival.1september.ru/articles/577120/" TargetMode="External"/><Relationship Id="rId2" Type="http://schemas.openxmlformats.org/officeDocument/2006/relationships/hyperlink" Target="http://ru.wikipedia.org/wiki/%D0%A1%D0%BB%D1%83%D0%B6%D0%B5%D0%B1%D0%BD%D0%B0%D1%8F:BookSources/5716000010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ru.wikipedia.org/wiki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juu\&#1052;&#1086;&#1080;%20&#1076;&#1086;&#1082;&#1091;&#1084;&#1077;&#1085;&#1090;&#1099;\&#1053;&#1055;&#1050;%202-&#1041;\&#1042;&#1086;%20&#1087;&#1086;&#1083;&#1077;%20&#1073;&#1077;&#1088;&#1105;&#1079;&#1072;%20&#1089;&#1090;&#1086;&#1103;&#1083;&#1072;....mp3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500042"/>
            <a:ext cx="6605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/>
              <a:t>Исследовательская работа </a:t>
            </a:r>
            <a:endParaRPr lang="ru-RU" sz="36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264320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Работу выполнила: 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ученица 2 класса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   МОУ </a:t>
            </a:r>
            <a:r>
              <a:rPr lang="ru-RU" sz="2000" b="1" i="1" dirty="0" err="1" smtClean="0">
                <a:solidFill>
                  <a:srgbClr val="C00000"/>
                </a:solidFill>
              </a:rPr>
              <a:t>Юркинской</a:t>
            </a:r>
            <a:r>
              <a:rPr lang="ru-RU" sz="2000" b="1" i="1" dirty="0" smtClean="0">
                <a:solidFill>
                  <a:srgbClr val="C00000"/>
                </a:solidFill>
              </a:rPr>
              <a:t>  ООШ</a:t>
            </a:r>
          </a:p>
          <a:p>
            <a:pPr algn="ctr"/>
            <a:r>
              <a:rPr lang="ru-RU" sz="2400" b="1" i="1" dirty="0" err="1" smtClean="0">
                <a:solidFill>
                  <a:srgbClr val="C00000"/>
                </a:solidFill>
              </a:rPr>
              <a:t>Шолина</a:t>
            </a:r>
            <a:r>
              <a:rPr lang="ru-RU" sz="2400" b="1" i="1" dirty="0" smtClean="0">
                <a:solidFill>
                  <a:srgbClr val="C00000"/>
                </a:solidFill>
              </a:rPr>
              <a:t> Мария</a:t>
            </a:r>
          </a:p>
          <a:p>
            <a:pPr algn="ctr"/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Руководитель:  учитель начальных классов</a:t>
            </a:r>
            <a:endParaRPr lang="ru-RU" b="1" i="1" dirty="0" smtClean="0">
              <a:solidFill>
                <a:srgbClr val="C00000"/>
              </a:solidFill>
            </a:endParaRPr>
          </a:p>
          <a:p>
            <a:pPr algn="ctr"/>
            <a:r>
              <a:rPr lang="ru-RU" b="1" i="1" dirty="0" err="1" smtClean="0">
                <a:solidFill>
                  <a:srgbClr val="C00000"/>
                </a:solidFill>
              </a:rPr>
              <a:t>Лиханина</a:t>
            </a:r>
            <a:r>
              <a:rPr lang="ru-RU" b="1" i="1" dirty="0" smtClean="0">
                <a:solidFill>
                  <a:srgbClr val="C00000"/>
                </a:solidFill>
              </a:rPr>
              <a:t> Н.Б.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chemeClr val="accent1">
                <a:tint val="66000"/>
                <a:satMod val="160000"/>
              </a:schemeClr>
            </a:gs>
            <a:gs pos="100000">
              <a:schemeClr val="accent1">
                <a:tint val="66000"/>
                <a:satMod val="160000"/>
              </a:schemeClr>
            </a:gs>
            <a:gs pos="72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Тая\берёзы\берр\23.jpg"/>
          <p:cNvPicPr>
            <a:picLocks noChangeAspect="1" noChangeArrowheads="1"/>
          </p:cNvPicPr>
          <p:nvPr/>
        </p:nvPicPr>
        <p:blipFill>
          <a:blip r:embed="rId2" cstate="print"/>
          <a:srcRect l="24013"/>
          <a:stretch>
            <a:fillRect/>
          </a:stretch>
        </p:blipFill>
        <p:spPr bwMode="auto">
          <a:xfrm>
            <a:off x="0" y="-48475"/>
            <a:ext cx="9144000" cy="6906475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195736" y="1"/>
            <a:ext cx="5040560" cy="764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rgbClr val="FFFF00"/>
                </a:solidFill>
              </a:rPr>
              <a:t>Стихи о берёзе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56176" y="764705"/>
            <a:ext cx="27363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        БЕРЁЗА .</a:t>
            </a:r>
          </a:p>
          <a:p>
            <a:endParaRPr lang="ru-RU" sz="1000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Белая берёза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Под моим окном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Принакрылась снегом,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Точно серебром.</a:t>
            </a:r>
          </a:p>
          <a:p>
            <a:endParaRPr lang="ru-RU" sz="800" dirty="0" smtClean="0">
              <a:solidFill>
                <a:srgbClr val="FFFF00"/>
              </a:solidFill>
            </a:endParaRPr>
          </a:p>
          <a:p>
            <a:r>
              <a:rPr lang="ru-RU" dirty="0" smtClean="0">
                <a:solidFill>
                  <a:srgbClr val="FFFF00"/>
                </a:solidFill>
              </a:rPr>
              <a:t>                         …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               Сергей Есенин</a:t>
            </a:r>
          </a:p>
          <a:p>
            <a:endParaRPr lang="ru-RU" dirty="0" smtClean="0">
              <a:solidFill>
                <a:srgbClr val="FFFF00"/>
              </a:solidFill>
            </a:endParaRPr>
          </a:p>
          <a:p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Admin\Рабочий стол\Тая\берёзы\берр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13"/>
            <a:ext cx="9144000" cy="68599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172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В годы Великой Отечественной войны</a:t>
            </a:r>
          </a:p>
          <a:p>
            <a:pPr algn="ctr"/>
            <a:r>
              <a:rPr lang="ru-RU" sz="2400" b="1" dirty="0" smtClean="0">
                <a:solidFill>
                  <a:srgbClr val="FFFF00"/>
                </a:solidFill>
              </a:rPr>
              <a:t>берёза стала символом непобедимой Родины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71546"/>
            <a:ext cx="4105026" cy="5386090"/>
          </a:xfrm>
          <a:prstGeom prst="rect">
            <a:avLst/>
          </a:prstGeom>
        </p:spPr>
        <p:txBody>
          <a:bodyPr wrap="square" lIns="36000">
            <a:spAutoFit/>
          </a:bodyPr>
          <a:lstStyle/>
          <a:p>
            <a:r>
              <a:rPr lang="ru-RU" sz="2000" b="1" dirty="0" smtClean="0">
                <a:solidFill>
                  <a:srgbClr val="FFFF00"/>
                </a:solidFill>
              </a:rPr>
              <a:t>Я помню, ранило берёзу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Осколком бомбы на заре,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Студеный сок бежал, как слёзы,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По изувеченной коре.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За лесом пушки грохотали,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Клубился дым пороховой,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Но мы столицу отстояли,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Спасли берёзу под Москвой.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И рано – раненько весною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Берёза белая опять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Оделась новою листвою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И стала землю украшать. </a:t>
            </a:r>
          </a:p>
          <a:p>
            <a:r>
              <a:rPr lang="ru-RU" sz="2000" b="1" dirty="0" smtClean="0">
                <a:solidFill>
                  <a:srgbClr val="FFFF00"/>
                </a:solidFill>
              </a:rPr>
              <a:t>И с той поры на все угрозы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Мы неизменно говорим: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«Родную русскую берёзу </a:t>
            </a:r>
            <a:br>
              <a:rPr lang="ru-RU" sz="2000" b="1" dirty="0" smtClean="0">
                <a:solidFill>
                  <a:srgbClr val="FFFF00"/>
                </a:solidFill>
              </a:rPr>
            </a:br>
            <a:r>
              <a:rPr lang="ru-RU" sz="2000" b="1" dirty="0" smtClean="0">
                <a:solidFill>
                  <a:srgbClr val="FFFF00"/>
                </a:solidFill>
              </a:rPr>
              <a:t>В обиду больше не дадим!»   </a:t>
            </a:r>
          </a:p>
          <a:p>
            <a:r>
              <a:rPr lang="ru-RU" sz="2400" b="1" dirty="0" smtClean="0">
                <a:solidFill>
                  <a:srgbClr val="FFFF00"/>
                </a:solidFill>
              </a:rPr>
              <a:t>                        Сергей Васильев.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\Рабочий стол\берёзы\берр\Куидж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5673"/>
            <a:ext cx="9071664" cy="479232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260648"/>
            <a:ext cx="5238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643050"/>
            <a:ext cx="5544616" cy="523220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Куинджи А.И. «Берёзовая роща»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404664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В сети Интернет я познакомилась  с репродукциями картин великих художников, посвящённых русской берёзе.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620688"/>
            <a:ext cx="7858180" cy="576064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i="1" dirty="0" smtClean="0">
                <a:solidFill>
                  <a:srgbClr val="002060"/>
                </a:solidFill>
              </a:rPr>
              <a:t>Саврасов А. К. «Грачи прилетели»</a:t>
            </a:r>
            <a:r>
              <a:rPr lang="ru-RU" sz="2800" dirty="0" smtClean="0"/>
              <a:t> 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 descr="Саврасов грач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15441"/>
            <a:ext cx="9144000" cy="5242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643174" y="571480"/>
            <a:ext cx="6143668" cy="1285884"/>
          </a:xfrm>
          <a:prstGeom prst="rect">
            <a:avLst/>
          </a:prstGeom>
          <a:solidFill>
            <a:srgbClr val="CCFF66"/>
          </a:solidFill>
          <a:ln>
            <a:solidFill>
              <a:srgbClr val="D7E4BD"/>
            </a:solidFill>
          </a:ln>
        </p:spPr>
        <p:txBody>
          <a:bodyPr>
            <a:no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Ни одно из деревьев </a:t>
            </a:r>
            <a:r>
              <a:rPr lang="ru-RU" sz="2400" b="1" i="1" dirty="0" smtClean="0"/>
              <a:t>не вмещает </a:t>
            </a:r>
            <a:endParaRPr kumimoji="0" lang="ru-RU" sz="24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столько национальных понятий,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не рождает столько сравнений и образов.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одзаголовок 2"/>
          <p:cNvSpPr txBox="1">
            <a:spLocks/>
          </p:cNvSpPr>
          <p:nvPr/>
        </p:nvSpPr>
        <p:spPr>
          <a:xfrm>
            <a:off x="2699792" y="4714884"/>
            <a:ext cx="6229926" cy="1785950"/>
          </a:xfrm>
          <a:prstGeom prst="rect">
            <a:avLst/>
          </a:prstGeom>
          <a:solidFill>
            <a:srgbClr val="CCFF66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Берёза – Родина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Берёза – память </a:t>
            </a: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Берёза – </a:t>
            </a:r>
            <a:r>
              <a:rPr lang="ru-RU" sz="2400" b="1" i="1" dirty="0" smtClean="0">
                <a:solidFill>
                  <a:srgbClr val="0070C0"/>
                </a:solidFill>
              </a:rPr>
              <a:t>воплощение нашей верности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любви к родному</a:t>
            </a:r>
            <a:r>
              <a:rPr kumimoji="0" lang="ru-RU" sz="2400" b="1" i="1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краю.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88913"/>
            <a:ext cx="8750300" cy="5954712"/>
          </a:xfrm>
        </p:spPr>
        <p:txBody>
          <a:bodyPr>
            <a:normAutofit/>
          </a:bodyPr>
          <a:lstStyle/>
          <a:p>
            <a:pPr algn="l"/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r>
              <a:rPr lang="ru-RU" sz="2700" b="1" i="1" dirty="0" smtClean="0"/>
              <a:t/>
            </a:r>
            <a:br>
              <a:rPr lang="ru-RU" sz="2700" b="1" i="1" dirty="0" smtClean="0"/>
            </a:br>
            <a:endParaRPr lang="ru-RU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14290"/>
            <a:ext cx="9001156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Работая по  данной теме, я узнала много  интересных фактов.</a:t>
            </a:r>
          </a:p>
          <a:p>
            <a:pPr algn="ctr"/>
            <a:r>
              <a:rPr lang="ru-RU" sz="2800" b="1" i="1" dirty="0" smtClean="0"/>
              <a:t> Но моя гипотеза,  может ли могучий дуб, а не берёза,  являться символом Родины, не подтвердилась.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Ведь нет дерева милее и роднее, чем берёза. </a:t>
            </a: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</a:rPr>
              <a:t>И встречается в нашей стране повсюду, и сопровождает человека от рождения до смерти, и  греет,  и поит, и лечит, и веселит… и вызывает чувства, которые созвучны щедрой отзывчивой и доброй душе  русского человека. Вот берёзка  и стала символом России. Россия и берёза!  Эти два понятия неразделимы.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стихи о берёзе.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" name="Содержимое 12" descr="imgkab_cont.jpg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57200" y="1484784"/>
            <a:ext cx="3970784" cy="3301538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Спасибо</a:t>
            </a:r>
          </a:p>
          <a:p>
            <a:pPr algn="ctr"/>
            <a:r>
              <a:rPr lang="ru-RU" sz="6000" b="1" i="1" dirty="0" smtClean="0">
                <a:solidFill>
                  <a:schemeClr val="accent6">
                    <a:lumMod val="75000"/>
                  </a:schemeClr>
                </a:solidFill>
              </a:rPr>
              <a:t> за внимание</a:t>
            </a:r>
            <a:endParaRPr lang="ru-RU" sz="6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4282" y="1268760"/>
            <a:ext cx="864399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</a:rPr>
              <a:t>1.Забылин М. Русский народ. Его обычаи, обряды, предания,</a:t>
            </a:r>
          </a:p>
          <a:p>
            <a:r>
              <a:rPr lang="ru-RU" sz="2400" b="1" dirty="0" smtClean="0">
                <a:solidFill>
                  <a:srgbClr val="0000FF"/>
                </a:solidFill>
              </a:rPr>
              <a:t> суеверия и поэзия. Репринт изд. 1880 г. — М.: Книга </a:t>
            </a:r>
            <a:r>
              <a:rPr lang="ru-RU" sz="2400" b="1" dirty="0" err="1" smtClean="0">
                <a:solidFill>
                  <a:srgbClr val="0000FF"/>
                </a:solidFill>
              </a:rPr>
              <a:t>принтшоп</a:t>
            </a:r>
            <a:r>
              <a:rPr lang="ru-RU" sz="2400" b="1" dirty="0" smtClean="0">
                <a:solidFill>
                  <a:srgbClr val="0000FF"/>
                </a:solidFill>
              </a:rPr>
              <a:t>,  1990.</a:t>
            </a: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2. </a:t>
            </a:r>
            <a:r>
              <a:rPr lang="ru-RU" sz="2400" b="1" dirty="0" smtClean="0">
                <a:solidFill>
                  <a:srgbClr val="0000FF"/>
                </a:solidFill>
                <a:hlinkClick r:id="rId2"/>
              </a:rPr>
              <a:t>ISBN 5-7160-0001-0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  <a:hlinkClick r:id="rId3"/>
              </a:rPr>
              <a:t>3. </a:t>
            </a:r>
            <a:r>
              <a:rPr lang="en-US" sz="2400" b="1" dirty="0" smtClean="0">
                <a:solidFill>
                  <a:srgbClr val="0000FF"/>
                </a:solidFill>
                <a:hlinkClick r:id="rId3"/>
              </a:rPr>
              <a:t>http://festival.1september.ru/articles/577120/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  <a:hlinkClick r:id="rId4"/>
              </a:rPr>
              <a:t>4. </a:t>
            </a:r>
            <a:r>
              <a:rPr lang="en-US" sz="2400" b="1" dirty="0" smtClean="0">
                <a:solidFill>
                  <a:srgbClr val="0000FF"/>
                </a:solidFill>
                <a:hlinkClick r:id="rId4"/>
              </a:rPr>
              <a:t>http://ru.wikipedia.org/wiki/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sz="2400" b="1" dirty="0" smtClean="0">
              <a:solidFill>
                <a:srgbClr val="0000FF"/>
              </a:solidFill>
            </a:endParaRPr>
          </a:p>
          <a:p>
            <a:r>
              <a:rPr lang="ru-RU" sz="2400" b="1" dirty="0" smtClean="0">
                <a:solidFill>
                  <a:srgbClr val="0000FF"/>
                </a:solidFill>
              </a:rPr>
              <a:t>5. </a:t>
            </a:r>
            <a:r>
              <a:rPr lang="en-US" sz="2400" b="1" dirty="0" smtClean="0">
                <a:solidFill>
                  <a:srgbClr val="0000FF"/>
                </a:solidFill>
              </a:rPr>
              <a:t>http://images.yandex.ru/yandsearch?text</a:t>
            </a:r>
            <a:endParaRPr lang="ru-RU" sz="2400" b="1" dirty="0" smtClean="0">
              <a:solidFill>
                <a:srgbClr val="0000FF"/>
              </a:solidFill>
            </a:endParaRPr>
          </a:p>
          <a:p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28794" y="357166"/>
            <a:ext cx="45210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0000FF"/>
                </a:solidFill>
              </a:rPr>
              <a:t>Библиографический список</a:t>
            </a:r>
          </a:p>
          <a:p>
            <a:endParaRPr lang="ru-RU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92080" y="857232"/>
            <a:ext cx="367240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   </a:t>
            </a:r>
            <a:r>
              <a:rPr lang="ru-RU" sz="2400" b="1" i="1" dirty="0" smtClean="0">
                <a:solidFill>
                  <a:schemeClr val="tx2"/>
                </a:solidFill>
              </a:rPr>
              <a:t>Я  часто слышала 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в разговорах старших, 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в средствах массовой информации, 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в произведениях поэтов 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и писателей     утверждение : </a:t>
            </a:r>
          </a:p>
          <a:p>
            <a:endParaRPr lang="ru-RU" sz="800" b="1" i="1" dirty="0" smtClean="0">
              <a:solidFill>
                <a:schemeClr val="tx2"/>
              </a:solidFill>
            </a:endParaRP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</a:rPr>
              <a:t>«Берёза – символ России».</a:t>
            </a:r>
          </a:p>
          <a:p>
            <a:pPr algn="just"/>
            <a:endParaRPr lang="ru-RU" sz="2400" b="1" i="1" dirty="0" smtClean="0">
              <a:solidFill>
                <a:schemeClr val="tx2"/>
              </a:solidFill>
            </a:endParaRP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Я заинтересовалась этим  выражением  </a:t>
            </a:r>
          </a:p>
          <a:p>
            <a:r>
              <a:rPr lang="ru-RU" sz="2400" b="1" i="1" dirty="0" smtClean="0">
                <a:solidFill>
                  <a:schemeClr val="tx2"/>
                </a:solidFill>
              </a:rPr>
              <a:t>и решила  это   узнать, почему  берёза?</a:t>
            </a:r>
            <a:endParaRPr lang="ru-RU" b="1" i="1" dirty="0"/>
          </a:p>
        </p:txBody>
      </p:sp>
      <p:pic>
        <p:nvPicPr>
          <p:cNvPr id="1026" name="Picture 2" descr="C:\Documents and Settings\Admin\Рабочий стол\Тая\берёзы\берр\0_13305_f1ab8f56_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882751"/>
          </a:xfrm>
          <a:noFill/>
          <a:scene3d>
            <a:camera prst="orthographicFront"/>
            <a:lightRig rig="threePt" dir="t">
              <a:rot lat="0" lon="0" rev="600000"/>
            </a:lightRig>
          </a:scene3d>
        </p:spPr>
        <p:txBody>
          <a:bodyPr>
            <a:noAutofit/>
            <a:scene3d>
              <a:camera prst="orthographicFront"/>
              <a:lightRig rig="threePt" dir="t"/>
            </a:scene3d>
            <a:sp3d extrusionH="57150" contourW="38100" prstMaterial="softEdge">
              <a:extrusionClr>
                <a:srgbClr val="C00000"/>
              </a:extrusionClr>
              <a:contourClr>
                <a:schemeClr val="tx1"/>
              </a:contourClr>
            </a:sp3d>
          </a:bodyPr>
          <a:lstStyle/>
          <a:p>
            <a:r>
              <a:rPr lang="ru-RU" sz="6600" b="1" dirty="0" smtClean="0">
                <a:ln w="12700">
                  <a:solidFill>
                    <a:schemeClr val="tx1">
                      <a:lumMod val="95000"/>
                      <a:lumOff val="5000"/>
                      <a:alpha val="96000"/>
                    </a:schemeClr>
                  </a:solidFill>
                  <a:prstDash val="solid"/>
                </a:ln>
                <a:gradFill>
                  <a:gsLst>
                    <a:gs pos="35000">
                      <a:srgbClr val="FF0000"/>
                    </a:gs>
                    <a:gs pos="39999">
                      <a:schemeClr val="tx2">
                        <a:lumMod val="60000"/>
                        <a:lumOff val="40000"/>
                      </a:schemeClr>
                    </a:gs>
                    <a:gs pos="70000">
                      <a:srgbClr val="C4D6EB"/>
                    </a:gs>
                    <a:gs pos="100000">
                      <a:srgbClr val="FFFFFF"/>
                    </a:gs>
                  </a:gsLst>
                  <a:lin ang="16200000" scaled="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«Почему берёза – символ России»</a:t>
            </a:r>
            <a:endParaRPr lang="ru-RU" sz="6600" b="1" dirty="0">
              <a:ln w="12700">
                <a:solidFill>
                  <a:schemeClr val="tx1">
                    <a:lumMod val="95000"/>
                    <a:lumOff val="5000"/>
                    <a:alpha val="96000"/>
                  </a:schemeClr>
                </a:solidFill>
                <a:prstDash val="solid"/>
              </a:ln>
              <a:gradFill>
                <a:gsLst>
                  <a:gs pos="35000">
                    <a:srgbClr val="FF0000"/>
                  </a:gs>
                  <a:gs pos="39999">
                    <a:schemeClr val="tx2">
                      <a:lumMod val="60000"/>
                      <a:lumOff val="40000"/>
                    </a:schemeClr>
                  </a:gs>
                  <a:gs pos="70000">
                    <a:srgbClr val="C4D6EB"/>
                  </a:gs>
                  <a:gs pos="100000">
                    <a:srgbClr val="FFFFFF"/>
                  </a:gs>
                </a:gsLst>
                <a:lin ang="16200000" scaled="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V="1">
            <a:off x="1403648" y="685799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357167"/>
            <a:ext cx="73581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Тема  моей работы: 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B050"/>
                </a:solidFill>
              </a:rPr>
              <a:t>Цель исследования:</a:t>
            </a:r>
          </a:p>
          <a:p>
            <a:r>
              <a:rPr lang="ru-RU" sz="2800" b="1" i="1" dirty="0" smtClean="0"/>
              <a:t>Выяснить,  почему берёза  -  символ Родины?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538" y="1214423"/>
            <a:ext cx="79296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Задачи: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Какие деревья бывают символами?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Почему  русский народ полюбил берёзу?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Образ берёзы в поэзии, в произведениях  художников, народном творчестве.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/>
              <a:t>Народные праздники.</a:t>
            </a:r>
          </a:p>
          <a:p>
            <a:endParaRPr lang="ru-RU" sz="2400" b="1" i="1" dirty="0" smtClean="0"/>
          </a:p>
          <a:p>
            <a:pPr>
              <a:buFont typeface="Wingdings" pitchFamily="2" charset="2"/>
              <a:buChar char="q"/>
            </a:pPr>
            <a:endParaRPr lang="ru-RU" sz="24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3429000"/>
            <a:ext cx="87154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i="1" dirty="0" smtClean="0">
                <a:solidFill>
                  <a:srgbClr val="00B050"/>
                </a:solidFill>
              </a:rPr>
              <a:t>План работы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Мои знания по этому вопросу: Что я знаю о берёзе?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Посмотреть учебную литературу.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Спросить у других людей.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Обратиться к сети Интернет.</a:t>
            </a:r>
          </a:p>
          <a:p>
            <a:pPr marL="457200" indent="-457200">
              <a:buAutoNum type="arabicPeriod"/>
            </a:pPr>
            <a:r>
              <a:rPr lang="ru-RU" sz="2400" b="1" i="1" dirty="0" smtClean="0"/>
              <a:t>Сформулировать выводы.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28802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endParaRPr lang="ru-RU" sz="22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507288" cy="4438846"/>
          </a:xfrm>
        </p:spPr>
        <p:txBody>
          <a:bodyPr>
            <a:normAutofit fontScale="32500" lnSpcReduction="20000"/>
          </a:bodyPr>
          <a:lstStyle/>
          <a:p>
            <a:endParaRPr lang="ru-RU" sz="1600" b="1" i="1" dirty="0" smtClean="0"/>
          </a:p>
          <a:p>
            <a:pPr>
              <a:buNone/>
            </a:pPr>
            <a:r>
              <a:rPr lang="ru-RU" sz="9600" b="1" i="1" dirty="0" smtClean="0">
                <a:solidFill>
                  <a:srgbClr val="C00000"/>
                </a:solidFill>
              </a:rPr>
              <a:t>Символ </a:t>
            </a:r>
            <a:r>
              <a:rPr lang="ru-RU" sz="9600" b="1" i="1" dirty="0" smtClean="0">
                <a:solidFill>
                  <a:srgbClr val="FF0000"/>
                </a:solidFill>
              </a:rPr>
              <a:t>–</a:t>
            </a:r>
            <a:r>
              <a:rPr lang="ru-RU" sz="9600" b="1" i="1" dirty="0" smtClean="0"/>
              <a:t> </a:t>
            </a:r>
            <a:r>
              <a:rPr lang="ru-RU" sz="9600" b="1" i="1" dirty="0" smtClean="0">
                <a:solidFill>
                  <a:srgbClr val="C00000"/>
                </a:solidFill>
              </a:rPr>
              <a:t>это отличительный знак, </a:t>
            </a:r>
          </a:p>
          <a:p>
            <a:pPr>
              <a:buNone/>
            </a:pPr>
            <a:r>
              <a:rPr lang="ru-RU" sz="9600" b="1" i="1" dirty="0" smtClean="0">
                <a:solidFill>
                  <a:srgbClr val="C00000"/>
                </a:solidFill>
              </a:rPr>
              <a:t>к которым относятся герб, флаг, гимн. </a:t>
            </a:r>
          </a:p>
          <a:p>
            <a:pPr algn="ctr">
              <a:buNone/>
            </a:pPr>
            <a:endParaRPr lang="ru-RU" sz="8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8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8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8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8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8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9600" b="1" i="1" dirty="0" smtClean="0">
                <a:solidFill>
                  <a:srgbClr val="7030A0"/>
                </a:solidFill>
              </a:rPr>
              <a:t>Но   у  каждой страны есть свой символ  и  среди деревьев.</a:t>
            </a:r>
          </a:p>
          <a:p>
            <a:pPr algn="ctr">
              <a:buNone/>
            </a:pPr>
            <a:endParaRPr lang="ru-RU" sz="25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2500" b="1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ru-RU" sz="2500" b="1" i="1" dirty="0" smtClean="0">
              <a:solidFill>
                <a:srgbClr val="7030A0"/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9600" b="1" i="1" dirty="0" smtClean="0">
                <a:solidFill>
                  <a:srgbClr val="00B050"/>
                </a:solidFill>
              </a:rPr>
              <a:t> </a:t>
            </a:r>
            <a:r>
              <a:rPr lang="ru-RU" sz="9600" b="1" i="1" dirty="0" smtClean="0"/>
              <a:t> </a:t>
            </a:r>
            <a:r>
              <a:rPr lang="ru-RU" sz="9600" b="1" i="1" dirty="0" smtClean="0">
                <a:solidFill>
                  <a:srgbClr val="00B050"/>
                </a:solidFill>
              </a:rPr>
              <a:t>В Греции – олива.  </a:t>
            </a:r>
          </a:p>
          <a:p>
            <a:pPr algn="just">
              <a:buFont typeface="Wingdings" pitchFamily="2" charset="2"/>
              <a:buChar char="v"/>
            </a:pPr>
            <a:r>
              <a:rPr lang="ru-RU" sz="9600" b="1" i="1" dirty="0" smtClean="0">
                <a:solidFill>
                  <a:srgbClr val="00B050"/>
                </a:solidFill>
              </a:rPr>
              <a:t>Символ Канады – клён.</a:t>
            </a:r>
          </a:p>
          <a:p>
            <a:pPr algn="just">
              <a:buFont typeface="Wingdings" pitchFamily="2" charset="2"/>
              <a:buChar char="v"/>
            </a:pPr>
            <a:r>
              <a:rPr lang="ru-RU" sz="9600" b="1" i="1" dirty="0" smtClean="0">
                <a:solidFill>
                  <a:srgbClr val="00B050"/>
                </a:solidFill>
              </a:rPr>
              <a:t> А Россия – край белоствольных берёз.</a:t>
            </a:r>
          </a:p>
          <a:p>
            <a:pPr>
              <a:buNone/>
            </a:pPr>
            <a:endParaRPr lang="ru-RU" sz="8000" b="1" i="1" dirty="0" smtClean="0"/>
          </a:p>
          <a:p>
            <a:endParaRPr lang="ru-RU" sz="8000" b="1" i="1" dirty="0" smtClean="0"/>
          </a:p>
          <a:p>
            <a:endParaRPr lang="ru-RU" sz="8000" b="1" i="1" dirty="0" smtClean="0"/>
          </a:p>
          <a:p>
            <a:pPr>
              <a:buNone/>
            </a:pPr>
            <a:endParaRPr lang="ru-RU" sz="1800" b="1" dirty="0" smtClean="0"/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42976" y="285729"/>
            <a:ext cx="68580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i="1" dirty="0" smtClean="0">
              <a:solidFill>
                <a:srgbClr val="C00000"/>
              </a:solidFill>
            </a:endParaRPr>
          </a:p>
          <a:p>
            <a:endParaRPr lang="ru-RU" sz="3600" b="1" i="1" dirty="0" smtClean="0">
              <a:solidFill>
                <a:srgbClr val="C00000"/>
              </a:solidFill>
            </a:endParaRPr>
          </a:p>
          <a:p>
            <a:endParaRPr lang="ru-RU" sz="800" b="1" i="1" dirty="0" smtClean="0">
              <a:solidFill>
                <a:srgbClr val="C00000"/>
              </a:solidFill>
            </a:endParaRPr>
          </a:p>
          <a:p>
            <a:endParaRPr lang="ru-RU" sz="800" b="1" i="1" dirty="0" smtClean="0">
              <a:solidFill>
                <a:srgbClr val="C00000"/>
              </a:solidFill>
            </a:endParaRPr>
          </a:p>
          <a:p>
            <a:r>
              <a:rPr lang="ru-RU" sz="3600" b="1" i="1" dirty="0" smtClean="0">
                <a:solidFill>
                  <a:srgbClr val="C00000"/>
                </a:solidFill>
              </a:rPr>
              <a:t>Что я знаю по этому вопросу?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0"/>
            <a:ext cx="85011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Гипотеза.</a:t>
            </a:r>
          </a:p>
          <a:p>
            <a:r>
              <a:rPr lang="ru-RU" sz="2800" b="1" i="1" dirty="0" smtClean="0">
                <a:solidFill>
                  <a:srgbClr val="0070C0"/>
                </a:solidFill>
              </a:rPr>
              <a:t>Предположим, может ли могучий дуб, а не берёза, являться символом России?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rgbClr val="990000"/>
                </a:solidFill>
              </a:rPr>
              <a:t>Из  разговоров со старшими ,</a:t>
            </a:r>
            <a:r>
              <a:rPr lang="ru-RU" sz="3100" b="1" i="1" dirty="0" smtClean="0"/>
              <a:t> я узнала, что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sz="3600" b="1" i="1" dirty="0" smtClean="0"/>
              <a:t>берёза – главное дерево наших предков. 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68760"/>
            <a:ext cx="8821644" cy="5184576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endParaRPr lang="ru-RU" sz="8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Наши предки считали берёзу священным деревом.</a:t>
            </a:r>
            <a:endParaRPr lang="ru-RU" sz="800" b="1" i="1" dirty="0" smtClean="0">
              <a:solidFill>
                <a:srgbClr val="0070C0"/>
              </a:solidFill>
            </a:endParaRPr>
          </a:p>
          <a:p>
            <a:pPr>
              <a:buNone/>
            </a:pPr>
            <a:endParaRPr lang="ru-RU" sz="8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С берёзой крестьяне- земледельцы связывали немало примет, обычаев.</a:t>
            </a:r>
          </a:p>
          <a:p>
            <a:pPr>
              <a:buNone/>
            </a:pPr>
            <a:endParaRPr lang="ru-RU" sz="2400" b="1" i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Белая береза всегда была связана с весенним церковным праздником – Троица. Девушки украшали березу лентами, водили хороводы, плели венки. На праздник украшали березовыми ветками дома и церкви.</a:t>
            </a:r>
            <a:r>
              <a:rPr lang="ru-RU" sz="2400" dirty="0" smtClean="0"/>
              <a:t> </a:t>
            </a:r>
            <a:r>
              <a:rPr lang="ru-RU" sz="2400" b="1" i="1" dirty="0" smtClean="0">
                <a:solidFill>
                  <a:srgbClr val="0070C0"/>
                </a:solidFill>
              </a:rPr>
              <a:t>После праздников берёзу разрывали и разбрасывали ветки по полю, или кидали в реку, стараясь придать и полям и  людям энергию берёз…</a:t>
            </a:r>
            <a:endParaRPr lang="ru-RU" sz="2400" dirty="0" smtClean="0"/>
          </a:p>
          <a:p>
            <a:endParaRPr lang="ru-RU" sz="24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66644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200" b="1" i="1" dirty="0" smtClean="0"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solidFill>
                  <a:srgbClr val="00B050"/>
                </a:solidFill>
              </a:rPr>
            </a:br>
            <a:r>
              <a:rPr lang="ru-RU" sz="4000" b="1" i="1" dirty="0" smtClean="0"/>
              <a:t/>
            </a:r>
            <a:br>
              <a:rPr lang="ru-RU" sz="4000" b="1" i="1" dirty="0" smtClean="0"/>
            </a:b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214554"/>
            <a:ext cx="8229600" cy="4429156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pPr lvl="0" algn="ctr"/>
            <a:r>
              <a:rPr lang="ru-RU" sz="3800" b="1" i="1" dirty="0" smtClean="0">
                <a:solidFill>
                  <a:srgbClr val="0070C0"/>
                </a:solidFill>
              </a:rPr>
              <a:t>С древних времён берёза - источник света и тепла. Берёзовая лучина  самая светлая — она горит ярко и почти без копоти,  а самые жаркие  дрова в печи – берёзовые.</a:t>
            </a:r>
            <a:endParaRPr lang="ru-RU" sz="800" b="1" i="1" dirty="0" smtClean="0">
              <a:solidFill>
                <a:srgbClr val="0070C0"/>
              </a:solidFill>
            </a:endParaRPr>
          </a:p>
          <a:p>
            <a:pPr lvl="0" algn="ctr">
              <a:buNone/>
            </a:pPr>
            <a:endParaRPr lang="ru-RU" sz="15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3800" b="1" i="1" dirty="0" smtClean="0">
                <a:solidFill>
                  <a:srgbClr val="0070C0"/>
                </a:solidFill>
              </a:rPr>
              <a:t>Берёзовая древесина плотная  и прочная. Из берёзы народ мастерил мебель, предметы быта, игрушки, лыжи, сани. Мой дедушка из неё изготавливает черенки для вил, граблей, топоров.</a:t>
            </a:r>
          </a:p>
          <a:p>
            <a:pPr algn="ctr">
              <a:buNone/>
            </a:pPr>
            <a:endParaRPr lang="ru-RU" sz="15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3800" b="1" i="1" dirty="0" smtClean="0">
                <a:solidFill>
                  <a:srgbClr val="990000"/>
                </a:solidFill>
              </a:rPr>
              <a:t>Берёста издавна применялась для изготовления кухонной утвари (туески, корзины, ложки )и простейшей обуви (лапти), служила материалом для письма (берестяная грамота).</a:t>
            </a:r>
          </a:p>
          <a:p>
            <a:pPr algn="ctr">
              <a:buNone/>
            </a:pPr>
            <a:endParaRPr lang="ru-RU" sz="1500" b="1" i="1" dirty="0" smtClean="0">
              <a:solidFill>
                <a:srgbClr val="0070C0"/>
              </a:solidFill>
            </a:endParaRPr>
          </a:p>
          <a:p>
            <a:pPr algn="ctr"/>
            <a:r>
              <a:rPr lang="ru-RU" sz="3800" b="1" i="1" dirty="0" smtClean="0">
                <a:solidFill>
                  <a:srgbClr val="990000"/>
                </a:solidFill>
              </a:rPr>
              <a:t>    Берёза для русского народа являлась и  лечебным средством. Почки, листья берёзы, берёзовый сок, гриб чага до настоящих дней  используются в медицине.</a:t>
            </a:r>
          </a:p>
          <a:p>
            <a:pPr algn="ctr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571480"/>
            <a:ext cx="7429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Из  учебной литературы я узнала,  что  берёза приносила и приносит  людям</a:t>
            </a:r>
          </a:p>
          <a:p>
            <a:pPr algn="ctr"/>
            <a:r>
              <a:rPr lang="ru-RU" sz="2800" b="1" i="1" dirty="0" smtClean="0">
                <a:solidFill>
                  <a:schemeClr val="accent6">
                    <a:lumMod val="75000"/>
                  </a:schemeClr>
                </a:solidFill>
              </a:rPr>
              <a:t> огромную пользу: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C:\Documents and Settings\Admin\Рабочий стол\Тая\берёзы\берр\watermark.jpeg8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59832" y="188640"/>
            <a:ext cx="2880320" cy="132343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Изделия </a:t>
            </a:r>
          </a:p>
          <a:p>
            <a:pPr algn="ctr"/>
            <a:r>
              <a:rPr lang="ru-RU" sz="4000" b="1" i="1" dirty="0" smtClean="0">
                <a:solidFill>
                  <a:srgbClr val="00B050"/>
                </a:solidFill>
              </a:rPr>
              <a:t>из берёзы </a:t>
            </a:r>
            <a:endParaRPr lang="ru-RU" sz="4000" dirty="0">
              <a:solidFill>
                <a:srgbClr val="00B050"/>
              </a:solidFill>
            </a:endParaRPr>
          </a:p>
        </p:txBody>
      </p:sp>
      <p:pic>
        <p:nvPicPr>
          <p:cNvPr id="5" name="Содержимое 11" descr="10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16216" y="4437112"/>
            <a:ext cx="2305496" cy="2274756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Содержимое 10" descr="beresta_1.jpg1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1772816"/>
            <a:ext cx="2475656" cy="24756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pic>
        <p:nvPicPr>
          <p:cNvPr id="7" name="Picture 4" descr="C:\Documents and Settings\Admin\Рабочий стол\берёзы\берр\kukly3.jpg1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188640"/>
            <a:ext cx="2747797" cy="2060848"/>
          </a:xfrm>
          <a:prstGeom prst="flowChartAlternateProcess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8" name="Picture 2" descr="C:\Documents and Settings\Admin\Рабочий стол\берёзы\берр\zah.jpg77.jpg"/>
          <p:cNvPicPr>
            <a:picLocks noChangeAspect="1" noChangeArrowheads="1"/>
          </p:cNvPicPr>
          <p:nvPr/>
        </p:nvPicPr>
        <p:blipFill>
          <a:blip r:embed="rId6" cstate="print"/>
          <a:srcRect r="-729" b="944"/>
          <a:stretch>
            <a:fillRect/>
          </a:stretch>
        </p:blipFill>
        <p:spPr bwMode="auto">
          <a:xfrm>
            <a:off x="6012160" y="2320350"/>
            <a:ext cx="2736304" cy="1961878"/>
          </a:xfrm>
          <a:prstGeom prst="flowChartAlternateProcess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281848">
            <a:off x="75220" y="2185167"/>
            <a:ext cx="2771800" cy="175621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47864" y="4365104"/>
            <a:ext cx="2976330" cy="2232248"/>
          </a:xfrm>
          <a:prstGeom prst="round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</p:spPr>
      </p:pic>
      <p:pic>
        <p:nvPicPr>
          <p:cNvPr id="34824" name="Picture 8" descr="C:\Documents and Settings\Admin\Рабочий стол\Тая\берёзы\берр\p1220567.jpg111.jpg"/>
          <p:cNvPicPr>
            <a:picLocks noChangeAspect="1" noChangeArrowheads="1"/>
          </p:cNvPicPr>
          <p:nvPr/>
        </p:nvPicPr>
        <p:blipFill>
          <a:blip r:embed="rId9" cstate="print"/>
          <a:srcRect t="20421" r="11213" b="24334"/>
          <a:stretch>
            <a:fillRect/>
          </a:stretch>
        </p:blipFill>
        <p:spPr bwMode="auto">
          <a:xfrm>
            <a:off x="179512" y="404664"/>
            <a:ext cx="2777451" cy="1296144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4005064"/>
            <a:ext cx="3039327" cy="2623952"/>
          </a:xfrm>
          <a:prstGeom prst="round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2279176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Берёза – самое любимое дерево русского народа.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57431"/>
            <a:ext cx="9001156" cy="3071834"/>
          </a:xfrm>
        </p:spPr>
        <p:txBody>
          <a:bodyPr>
            <a:normAutofit lnSpcReduction="10000"/>
          </a:bodyPr>
          <a:lstStyle/>
          <a:p>
            <a:endParaRPr lang="ru-RU" b="1" i="1" dirty="0" smtClean="0"/>
          </a:p>
          <a:p>
            <a:pPr algn="ctr"/>
            <a:r>
              <a:rPr lang="ru-RU" b="1" i="1" dirty="0" smtClean="0"/>
              <a:t>Ни одно дерево не пользуется такой любовью и почитанием на Руси, как берёза. </a:t>
            </a:r>
          </a:p>
          <a:p>
            <a:pPr algn="ctr"/>
            <a:endParaRPr lang="ru-RU" b="1" i="1" dirty="0" smtClean="0"/>
          </a:p>
          <a:p>
            <a:pPr algn="ctr"/>
            <a:r>
              <a:rPr lang="ru-RU" b="1" i="1" dirty="0" smtClean="0"/>
              <a:t> Берёзе посвящено много песен, стихов, картин, пословиц, поговорок, сказок.</a:t>
            </a:r>
          </a:p>
          <a:p>
            <a:pPr algn="ctr">
              <a:buNone/>
            </a:pPr>
            <a:endParaRPr lang="ru-RU" b="1" i="1" dirty="0" smtClean="0"/>
          </a:p>
        </p:txBody>
      </p:sp>
      <p:pic>
        <p:nvPicPr>
          <p:cNvPr id="6" name="Во поле берёза стояла...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43966" y="62865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680</Words>
  <Application>Microsoft Office PowerPoint</Application>
  <PresentationFormat>Экран (4:3)</PresentationFormat>
  <Paragraphs>144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«Почему берёза – символ России»</vt:lpstr>
      <vt:lpstr>Слайд 4</vt:lpstr>
      <vt:lpstr>             </vt:lpstr>
      <vt:lpstr>Из  разговоров со старшими , я узнала, что  берёза – главное дерево наших предков. </vt:lpstr>
      <vt:lpstr>   </vt:lpstr>
      <vt:lpstr>Слайд 8</vt:lpstr>
      <vt:lpstr>Берёза – самое любимое дерево русского народа.</vt:lpstr>
      <vt:lpstr>Слайд 10</vt:lpstr>
      <vt:lpstr>Слайд 11</vt:lpstr>
      <vt:lpstr>Слайд 12</vt:lpstr>
      <vt:lpstr> Саврасов А. К. «Грачи прилетели»  </vt:lpstr>
      <vt:lpstr>Слайд 14</vt:lpstr>
      <vt:lpstr>       </vt:lpstr>
      <vt:lpstr>стихи о берёзе.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БЕРЁЗА-СИМВОЛ РОССИИ</dc:title>
  <cp:lastModifiedBy>User</cp:lastModifiedBy>
  <cp:revision>159</cp:revision>
  <dcterms:modified xsi:type="dcterms:W3CDTF">2013-05-29T10:18:50Z</dcterms:modified>
</cp:coreProperties>
</file>